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8"/>
  </p:notesMasterIdLst>
  <p:handoutMasterIdLst>
    <p:handoutMasterId r:id="rId49"/>
  </p:handoutMasterIdLst>
  <p:sldIdLst>
    <p:sldId id="258" r:id="rId2"/>
    <p:sldId id="385" r:id="rId3"/>
    <p:sldId id="575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3" r:id="rId18"/>
    <p:sldId id="524" r:id="rId19"/>
    <p:sldId id="525" r:id="rId20"/>
    <p:sldId id="526" r:id="rId21"/>
    <p:sldId id="581" r:id="rId22"/>
    <p:sldId id="527" r:id="rId23"/>
    <p:sldId id="528" r:id="rId24"/>
    <p:sldId id="529" r:id="rId25"/>
    <p:sldId id="530" r:id="rId26"/>
    <p:sldId id="531" r:id="rId27"/>
    <p:sldId id="522" r:id="rId28"/>
    <p:sldId id="532" r:id="rId29"/>
    <p:sldId id="533" r:id="rId30"/>
    <p:sldId id="534" r:id="rId31"/>
    <p:sldId id="535" r:id="rId32"/>
    <p:sldId id="536" r:id="rId33"/>
    <p:sldId id="587" r:id="rId34"/>
    <p:sldId id="537" r:id="rId35"/>
    <p:sldId id="538" r:id="rId36"/>
    <p:sldId id="588" r:id="rId37"/>
    <p:sldId id="539" r:id="rId38"/>
    <p:sldId id="540" r:id="rId39"/>
    <p:sldId id="589" r:id="rId40"/>
    <p:sldId id="541" r:id="rId41"/>
    <p:sldId id="542" r:id="rId42"/>
    <p:sldId id="583" r:id="rId43"/>
    <p:sldId id="584" r:id="rId44"/>
    <p:sldId id="585" r:id="rId45"/>
    <p:sldId id="579" r:id="rId46"/>
    <p:sldId id="58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FFCCCC"/>
    <a:srgbClr val="E9E595"/>
    <a:srgbClr val="006600"/>
    <a:srgbClr val="FFCC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29" autoAdjust="0"/>
  </p:normalViewPr>
  <p:slideViewPr>
    <p:cSldViewPr>
      <p:cViewPr varScale="1">
        <p:scale>
          <a:sx n="85" d="100"/>
          <a:sy n="85" d="100"/>
        </p:scale>
        <p:origin x="564" y="51"/>
      </p:cViewPr>
      <p:guideLst>
        <p:guide orient="horz" pos="17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161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28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7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75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97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96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8F969-0A5C-45E0-AC5E-FB5EBD5BFADE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011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20B8BC-9772-4F96-8F55-CAEFB7C8D85C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593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72154A-CC22-4453-AD80-25EF205FA400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77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379538-B86F-43C1-867B-2552A724D11B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4727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21D9EA-2BBB-4639-8D2B-7B69A1B73063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74750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7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25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0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7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48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46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2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31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08D01A-F142-4D98-8D97-FB857C72B399}" type="slidenum">
              <a:rPr lang="en-US" sz="1200" smtClean="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3124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6698F-19EC-445F-938C-011B50414F3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1BC4C8-2D04-45B9-8285-04A2B256F1EF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662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 marL="227013" indent="-227013">
              <a:defRPr sz="2400"/>
            </a:lvl1pPr>
            <a:lvl2pPr marL="514350" indent="-285750">
              <a:defRPr sz="2200"/>
            </a:lvl2pPr>
            <a:lvl3pPr marL="8572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5932"/>
            <a:ext cx="8001000" cy="60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1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9144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png"/><Relationship Id="rId5" Type="http://schemas.openxmlformats.org/officeDocument/2006/relationships/image" Target="../media/image19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9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jp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jp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7.jpeg"/><Relationship Id="rId5" Type="http://schemas.openxmlformats.org/officeDocument/2006/relationships/image" Target="../media/image52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pi/questions-and-answers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.bls.gov/cgi-bin/surveymost?cu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qz.com/299915/the-greatest-chart-ever-made-about-us-cpi-inflation/" TargetMode="External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4.PNG"/><Relationship Id="rId5" Type="http://schemas.openxmlformats.org/officeDocument/2006/relationships/image" Target="../media/image61.wmf"/><Relationship Id="rId10" Type="http://schemas.openxmlformats.org/officeDocument/2006/relationships/hyperlink" Target="https://www.bls.gov/cpi/questions-and-answers.htm" TargetMode="External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6.wmf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65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terms/t/timevalueofmoney.asp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c/cashflow.as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terms/d/discountrate.asp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terms/i/irr.asp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opedia.com/terms/i/inflation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Energy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12: Economics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6"/>
          <p:cNvSpPr txBox="1">
            <a:spLocks noChangeArrowheads="1"/>
          </p:cNvSpPr>
          <p:nvPr/>
        </p:nvSpPr>
        <p:spPr bwMode="auto">
          <a:xfrm>
            <a:off x="4120402" y="5105400"/>
            <a:ext cx="405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9999"/>
                </a:solidFill>
              </a:rPr>
              <a:t>0</a:t>
            </a:r>
          </a:p>
        </p:txBody>
      </p:sp>
      <p:sp>
        <p:nvSpPr>
          <p:cNvPr id="22541" name="Text Box 6"/>
          <p:cNvSpPr txBox="1">
            <a:spLocks noChangeArrowheads="1"/>
          </p:cNvSpPr>
          <p:nvPr/>
        </p:nvSpPr>
        <p:spPr bwMode="auto">
          <a:xfrm>
            <a:off x="4634532" y="5097004"/>
            <a:ext cx="405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22542" name="Text Box 6"/>
          <p:cNvSpPr txBox="1">
            <a:spLocks noChangeArrowheads="1"/>
          </p:cNvSpPr>
          <p:nvPr/>
        </p:nvSpPr>
        <p:spPr bwMode="auto">
          <a:xfrm>
            <a:off x="5410200" y="5105400"/>
            <a:ext cx="405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9999"/>
                </a:solidFill>
              </a:rPr>
              <a:t>2</a:t>
            </a:r>
          </a:p>
        </p:txBody>
      </p:sp>
      <p:sp>
        <p:nvSpPr>
          <p:cNvPr id="22543" name="Text Box 6"/>
          <p:cNvSpPr txBox="1">
            <a:spLocks noChangeArrowheads="1"/>
          </p:cNvSpPr>
          <p:nvPr/>
        </p:nvSpPr>
        <p:spPr bwMode="auto">
          <a:xfrm>
            <a:off x="6185869" y="5105400"/>
            <a:ext cx="405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9999"/>
                </a:solidFill>
              </a:rPr>
              <a:t>3</a:t>
            </a:r>
          </a:p>
        </p:txBody>
      </p:sp>
      <p:sp>
        <p:nvSpPr>
          <p:cNvPr id="22544" name="Text Box 6"/>
          <p:cNvSpPr txBox="1">
            <a:spLocks noChangeArrowheads="1"/>
          </p:cNvSpPr>
          <p:nvPr/>
        </p:nvSpPr>
        <p:spPr bwMode="auto">
          <a:xfrm>
            <a:off x="6961537" y="5105400"/>
            <a:ext cx="405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9999"/>
                </a:solidFill>
              </a:rPr>
              <a:t>4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Cash Flows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1"/>
            <a:ext cx="7924800" cy="4572000"/>
          </a:xfrm>
          <a:noFill/>
        </p:spPr>
        <p:txBody>
          <a:bodyPr/>
          <a:lstStyle/>
          <a:p>
            <a:pPr marL="461963" indent="-461963">
              <a:lnSpc>
                <a:spcPct val="115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A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cash flow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is a transfer of an amount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A</a:t>
            </a:r>
            <a:r>
              <a:rPr lang="en-US" sz="9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i="1" baseline="-25000" dirty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from one entity to another at </a:t>
            </a:r>
            <a:r>
              <a:rPr lang="en-US" sz="2400" b="1" i="1" dirty="0" err="1">
                <a:solidFill>
                  <a:srgbClr val="0000FF"/>
                </a:solidFill>
                <a:sym typeface="Symbol" pitchFamily="18" charset="2"/>
              </a:rPr>
              <a:t>e.o.p</a:t>
            </a:r>
            <a:r>
              <a:rPr lang="en-US" sz="2400" i="1" dirty="0">
                <a:sym typeface="Symbol" pitchFamily="18" charset="2"/>
              </a:rPr>
              <a:t>. </a:t>
            </a:r>
            <a:r>
              <a:rPr lang="en-US" sz="2400" dirty="0">
                <a:sym typeface="Symbol" pitchFamily="18" charset="2"/>
              </a:rPr>
              <a:t>time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t </a:t>
            </a:r>
          </a:p>
          <a:p>
            <a:pPr marL="461963" indent="-461963">
              <a:lnSpc>
                <a:spcPct val="115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Each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cash flow </a:t>
            </a:r>
            <a:r>
              <a:rPr lang="en-US" sz="2400" dirty="0">
                <a:sym typeface="Symbol" pitchFamily="18" charset="2"/>
              </a:rPr>
              <a:t>has (1)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amount</a:t>
            </a:r>
            <a:r>
              <a:rPr lang="en-US" sz="2400" dirty="0">
                <a:sym typeface="Symbol" pitchFamily="18" charset="2"/>
              </a:rPr>
              <a:t>, (2)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time</a:t>
            </a:r>
            <a:r>
              <a:rPr lang="en-US" sz="2400" dirty="0">
                <a:sym typeface="Symbol" pitchFamily="18" charset="2"/>
              </a:rPr>
              <a:t>, and (3)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sign</a:t>
            </a:r>
          </a:p>
        </p:txBody>
      </p:sp>
      <p:sp>
        <p:nvSpPr>
          <p:cNvPr id="22538" name="Text Box 6"/>
          <p:cNvSpPr txBox="1">
            <a:spLocks noChangeArrowheads="1"/>
          </p:cNvSpPr>
          <p:nvPr/>
        </p:nvSpPr>
        <p:spPr bwMode="auto">
          <a:xfrm>
            <a:off x="1295401" y="3591380"/>
            <a:ext cx="1912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Take out a loan</a:t>
            </a:r>
          </a:p>
        </p:txBody>
      </p:sp>
      <p:sp>
        <p:nvSpPr>
          <p:cNvPr id="22539" name="Text Box 6"/>
          <p:cNvSpPr txBox="1">
            <a:spLocks noChangeArrowheads="1"/>
          </p:cNvSpPr>
          <p:nvPr/>
        </p:nvSpPr>
        <p:spPr bwMode="auto">
          <a:xfrm>
            <a:off x="1295401" y="5943601"/>
            <a:ext cx="45384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Make 4 equal repayments over 4 years</a:t>
            </a:r>
          </a:p>
        </p:txBody>
      </p:sp>
      <p:cxnSp>
        <p:nvCxnSpPr>
          <p:cNvPr id="22532" name="Straight Connector 5"/>
          <p:cNvCxnSpPr>
            <a:cxnSpLocks noChangeShapeType="1"/>
          </p:cNvCxnSpPr>
          <p:nvPr/>
        </p:nvCxnSpPr>
        <p:spPr bwMode="auto">
          <a:xfrm>
            <a:off x="4385373" y="5097004"/>
            <a:ext cx="3159642" cy="213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3" name="Straight Arrow Connector 6"/>
          <p:cNvCxnSpPr>
            <a:cxnSpLocks noChangeShapeType="1"/>
          </p:cNvCxnSpPr>
          <p:nvPr/>
        </p:nvCxnSpPr>
        <p:spPr bwMode="auto">
          <a:xfrm rot="5400000">
            <a:off x="7090501" y="5319696"/>
            <a:ext cx="418167" cy="205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4" name="Straight Arrow Connector 7"/>
          <p:cNvCxnSpPr>
            <a:cxnSpLocks noChangeShapeType="1"/>
          </p:cNvCxnSpPr>
          <p:nvPr/>
        </p:nvCxnSpPr>
        <p:spPr bwMode="auto">
          <a:xfrm rot="5400000">
            <a:off x="3915630" y="4636937"/>
            <a:ext cx="92380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Straight Arrow Connector 8"/>
          <p:cNvCxnSpPr>
            <a:cxnSpLocks noChangeShapeType="1"/>
          </p:cNvCxnSpPr>
          <p:nvPr/>
        </p:nvCxnSpPr>
        <p:spPr bwMode="auto">
          <a:xfrm rot="5400000">
            <a:off x="5537422" y="5319697"/>
            <a:ext cx="418167" cy="205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Arrow Connector 9"/>
          <p:cNvCxnSpPr>
            <a:cxnSpLocks noChangeShapeType="1"/>
          </p:cNvCxnSpPr>
          <p:nvPr/>
        </p:nvCxnSpPr>
        <p:spPr bwMode="auto">
          <a:xfrm rot="5400000">
            <a:off x="4760883" y="5320725"/>
            <a:ext cx="41816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Arrow Connector 10"/>
          <p:cNvCxnSpPr>
            <a:cxnSpLocks noChangeShapeType="1"/>
          </p:cNvCxnSpPr>
          <p:nvPr/>
        </p:nvCxnSpPr>
        <p:spPr bwMode="auto">
          <a:xfrm rot="5400000">
            <a:off x="6313961" y="5320725"/>
            <a:ext cx="41816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Text Box 6"/>
          <p:cNvSpPr txBox="1">
            <a:spLocks noChangeArrowheads="1"/>
          </p:cNvSpPr>
          <p:nvPr/>
        </p:nvSpPr>
        <p:spPr bwMode="auto">
          <a:xfrm>
            <a:off x="990600" y="3010326"/>
            <a:ext cx="12666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Example: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775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2034" y="267144"/>
            <a:ext cx="7730331" cy="766717"/>
          </a:xfrm>
        </p:spPr>
        <p:txBody>
          <a:bodyPr/>
          <a:lstStyle/>
          <a:p>
            <a:r>
              <a:rPr lang="en-US" sz="2800" dirty="0"/>
              <a:t>Cash Flows Diagrams - Overview</a:t>
            </a:r>
          </a:p>
        </p:txBody>
      </p:sp>
      <p:cxnSp>
        <p:nvCxnSpPr>
          <p:cNvPr id="23555" name="Straight Connector 7"/>
          <p:cNvCxnSpPr>
            <a:cxnSpLocks noChangeShapeType="1"/>
          </p:cNvCxnSpPr>
          <p:nvPr/>
        </p:nvCxnSpPr>
        <p:spPr bwMode="auto">
          <a:xfrm>
            <a:off x="2667000" y="2360613"/>
            <a:ext cx="2438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6" name="Straight Arrow Connector 9"/>
          <p:cNvCxnSpPr>
            <a:cxnSpLocks noChangeShapeType="1"/>
          </p:cNvCxnSpPr>
          <p:nvPr/>
        </p:nvCxnSpPr>
        <p:spPr bwMode="auto">
          <a:xfrm rot="5400000">
            <a:off x="4919663" y="2516188"/>
            <a:ext cx="3111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Straight Arrow Connector 15"/>
          <p:cNvCxnSpPr>
            <a:cxnSpLocks noChangeShapeType="1"/>
          </p:cNvCxnSpPr>
          <p:nvPr/>
        </p:nvCxnSpPr>
        <p:spPr bwMode="auto">
          <a:xfrm rot="5400000">
            <a:off x="2476500" y="2017713"/>
            <a:ext cx="6873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Straight Arrow Connector 16"/>
          <p:cNvCxnSpPr>
            <a:cxnSpLocks noChangeShapeType="1"/>
          </p:cNvCxnSpPr>
          <p:nvPr/>
        </p:nvCxnSpPr>
        <p:spPr bwMode="auto">
          <a:xfrm rot="5400000">
            <a:off x="3729832" y="2516981"/>
            <a:ext cx="3111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7"/>
          <p:cNvCxnSpPr>
            <a:cxnSpLocks noChangeShapeType="1"/>
          </p:cNvCxnSpPr>
          <p:nvPr/>
        </p:nvCxnSpPr>
        <p:spPr bwMode="auto">
          <a:xfrm rot="5400000">
            <a:off x="3121819" y="2526506"/>
            <a:ext cx="311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0" name="Straight Arrow Connector 18"/>
          <p:cNvCxnSpPr>
            <a:cxnSpLocks noChangeShapeType="1"/>
          </p:cNvCxnSpPr>
          <p:nvPr/>
        </p:nvCxnSpPr>
        <p:spPr bwMode="auto">
          <a:xfrm rot="5400000">
            <a:off x="4341019" y="2516981"/>
            <a:ext cx="311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 Box 6"/>
          <p:cNvSpPr txBox="1">
            <a:spLocks noChangeArrowheads="1"/>
          </p:cNvSpPr>
          <p:nvPr/>
        </p:nvSpPr>
        <p:spPr bwMode="auto">
          <a:xfrm>
            <a:off x="2620963" y="228282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0</a:t>
            </a:r>
          </a:p>
        </p:txBody>
      </p:sp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3063875" y="22860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1</a:t>
            </a:r>
          </a:p>
        </p:txBody>
      </p:sp>
      <p:sp>
        <p:nvSpPr>
          <p:cNvPr id="23563" name="Text Box 6"/>
          <p:cNvSpPr txBox="1">
            <a:spLocks noChangeArrowheads="1"/>
          </p:cNvSpPr>
          <p:nvPr/>
        </p:nvSpPr>
        <p:spPr bwMode="auto">
          <a:xfrm>
            <a:off x="3663950" y="2286000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2</a:t>
            </a:r>
          </a:p>
        </p:txBody>
      </p:sp>
      <p:sp>
        <p:nvSpPr>
          <p:cNvPr id="23564" name="Text Box 6"/>
          <p:cNvSpPr txBox="1">
            <a:spLocks noChangeArrowheads="1"/>
          </p:cNvSpPr>
          <p:nvPr/>
        </p:nvSpPr>
        <p:spPr bwMode="auto">
          <a:xfrm>
            <a:off x="4267200" y="22860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3</a:t>
            </a:r>
          </a:p>
        </p:txBody>
      </p:sp>
      <p:sp>
        <p:nvSpPr>
          <p:cNvPr id="23565" name="Text Box 6"/>
          <p:cNvSpPr txBox="1">
            <a:spLocks noChangeArrowheads="1"/>
          </p:cNvSpPr>
          <p:nvPr/>
        </p:nvSpPr>
        <p:spPr bwMode="auto">
          <a:xfrm>
            <a:off x="4830763" y="22860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9999"/>
                </a:solidFill>
              </a:rPr>
              <a:t>4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219200" y="3048000"/>
            <a:ext cx="100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Present</a:t>
            </a:r>
          </a:p>
        </p:txBody>
      </p:sp>
      <p:cxnSp>
        <p:nvCxnSpPr>
          <p:cNvPr id="23567" name="Straight Arrow Connector 33"/>
          <p:cNvCxnSpPr>
            <a:cxnSpLocks noChangeShapeType="1"/>
          </p:cNvCxnSpPr>
          <p:nvPr/>
        </p:nvCxnSpPr>
        <p:spPr bwMode="auto">
          <a:xfrm rot="5400000">
            <a:off x="1981200" y="2438400"/>
            <a:ext cx="609600" cy="609600"/>
          </a:xfrm>
          <a:prstGeom prst="straightConnector1">
            <a:avLst/>
          </a:prstGeom>
          <a:noFill/>
          <a:ln w="38100" algn="ctr">
            <a:solidFill>
              <a:srgbClr val="0099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8" name="Text Box 6"/>
          <p:cNvSpPr txBox="1">
            <a:spLocks noChangeArrowheads="1"/>
          </p:cNvSpPr>
          <p:nvPr/>
        </p:nvSpPr>
        <p:spPr bwMode="auto">
          <a:xfrm>
            <a:off x="3679825" y="16764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9999"/>
                </a:solidFill>
              </a:rPr>
              <a:t>End of year 1</a:t>
            </a:r>
          </a:p>
        </p:txBody>
      </p:sp>
      <p:cxnSp>
        <p:nvCxnSpPr>
          <p:cNvPr id="23569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3276600" y="1981200"/>
            <a:ext cx="457200" cy="457200"/>
          </a:xfrm>
          <a:prstGeom prst="straightConnector1">
            <a:avLst/>
          </a:prstGeom>
          <a:noFill/>
          <a:ln w="38100" algn="ctr">
            <a:solidFill>
              <a:srgbClr val="0099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Straight Connector 7"/>
          <p:cNvCxnSpPr>
            <a:cxnSpLocks noChangeShapeType="1"/>
          </p:cNvCxnSpPr>
          <p:nvPr/>
        </p:nvCxnSpPr>
        <p:spPr bwMode="auto">
          <a:xfrm>
            <a:off x="2697163" y="5943600"/>
            <a:ext cx="457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Straight Arrow Connector 9"/>
          <p:cNvCxnSpPr>
            <a:cxnSpLocks noChangeShapeType="1"/>
          </p:cNvCxnSpPr>
          <p:nvPr/>
        </p:nvCxnSpPr>
        <p:spPr bwMode="auto">
          <a:xfrm rot="5400000">
            <a:off x="4632325" y="5715000"/>
            <a:ext cx="13716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Straight Arrow Connector 15"/>
          <p:cNvCxnSpPr>
            <a:cxnSpLocks noChangeShapeType="1"/>
          </p:cNvCxnSpPr>
          <p:nvPr/>
        </p:nvCxnSpPr>
        <p:spPr bwMode="auto">
          <a:xfrm rot="5400000">
            <a:off x="2240757" y="5258594"/>
            <a:ext cx="13716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3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3074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b="1"/>
              <a:t>Incoming cash flows</a:t>
            </a:r>
          </a:p>
        </p:txBody>
      </p:sp>
      <p:cxnSp>
        <p:nvCxnSpPr>
          <p:cNvPr id="23574" name="Straight Connector 7"/>
          <p:cNvCxnSpPr>
            <a:cxnSpLocks noChangeShapeType="1"/>
          </p:cNvCxnSpPr>
          <p:nvPr/>
        </p:nvCxnSpPr>
        <p:spPr bwMode="auto">
          <a:xfrm>
            <a:off x="5075238" y="5029200"/>
            <a:ext cx="457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49"/>
          <p:cNvSpPr/>
          <p:nvPr/>
        </p:nvSpPr>
        <p:spPr bwMode="auto">
          <a:xfrm>
            <a:off x="2590800" y="1584325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23576" name="Oval 50"/>
          <p:cNvSpPr>
            <a:spLocks noChangeArrowheads="1"/>
          </p:cNvSpPr>
          <p:nvPr/>
        </p:nvSpPr>
        <p:spPr bwMode="auto">
          <a:xfrm>
            <a:off x="4876800" y="2103438"/>
            <a:ext cx="381000" cy="7620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3577" name="Oval 51"/>
          <p:cNvSpPr>
            <a:spLocks noChangeArrowheads="1"/>
          </p:cNvSpPr>
          <p:nvPr/>
        </p:nvSpPr>
        <p:spPr bwMode="auto">
          <a:xfrm>
            <a:off x="4876800" y="4906963"/>
            <a:ext cx="914400" cy="16764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2362200" y="4237038"/>
            <a:ext cx="1143000" cy="2011362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23579" name="Text Box 6"/>
          <p:cNvSpPr txBox="1">
            <a:spLocks noChangeArrowheads="1"/>
          </p:cNvSpPr>
          <p:nvPr/>
        </p:nvSpPr>
        <p:spPr bwMode="auto">
          <a:xfrm>
            <a:off x="6477000" y="5173663"/>
            <a:ext cx="17986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Initial purchase</a:t>
            </a:r>
          </a:p>
          <a:p>
            <a:pPr eaLnBrk="1" hangingPunct="1"/>
            <a:r>
              <a:rPr lang="en-US" sz="2000"/>
              <a:t>Payments made</a:t>
            </a:r>
          </a:p>
        </p:txBody>
      </p:sp>
      <p:sp>
        <p:nvSpPr>
          <p:cNvPr id="23580" name="Text Box 6"/>
          <p:cNvSpPr txBox="1">
            <a:spLocks noChangeArrowheads="1"/>
          </p:cNvSpPr>
          <p:nvPr/>
        </p:nvSpPr>
        <p:spPr bwMode="auto">
          <a:xfrm>
            <a:off x="152400" y="4727575"/>
            <a:ext cx="207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Take out a loan </a:t>
            </a:r>
          </a:p>
          <a:p>
            <a:pPr eaLnBrk="1" hangingPunct="1"/>
            <a:r>
              <a:rPr lang="en-US" sz="2000"/>
              <a:t>Revenue collected</a:t>
            </a:r>
          </a:p>
        </p:txBody>
      </p:sp>
      <p:sp>
        <p:nvSpPr>
          <p:cNvPr id="23581" name="Text Box 6"/>
          <p:cNvSpPr txBox="1">
            <a:spLocks noChangeArrowheads="1"/>
          </p:cNvSpPr>
          <p:nvPr/>
        </p:nvSpPr>
        <p:spPr bwMode="auto">
          <a:xfrm>
            <a:off x="6477000" y="4564063"/>
            <a:ext cx="7413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b="1"/>
              <a:t>Ex. </a:t>
            </a:r>
          </a:p>
        </p:txBody>
      </p:sp>
      <p:cxnSp>
        <p:nvCxnSpPr>
          <p:cNvPr id="58" name="Straight Connector 57"/>
          <p:cNvCxnSpPr>
            <a:stCxn id="50" idx="2"/>
          </p:cNvCxnSpPr>
          <p:nvPr/>
        </p:nvCxnSpPr>
        <p:spPr bwMode="auto">
          <a:xfrm rot="10800000" flipV="1">
            <a:off x="2362200" y="2117725"/>
            <a:ext cx="228600" cy="2987675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0" idx="6"/>
          </p:cNvCxnSpPr>
          <p:nvPr/>
        </p:nvCxnSpPr>
        <p:spPr bwMode="auto">
          <a:xfrm>
            <a:off x="3048000" y="2117725"/>
            <a:ext cx="457200" cy="2911475"/>
          </a:xfrm>
          <a:prstGeom prst="lin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584" name="Rectangle 63"/>
          <p:cNvSpPr>
            <a:spLocks noChangeArrowheads="1"/>
          </p:cNvSpPr>
          <p:nvPr/>
        </p:nvSpPr>
        <p:spPr bwMode="auto">
          <a:xfrm>
            <a:off x="152400" y="4191000"/>
            <a:ext cx="78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Ex. </a:t>
            </a:r>
            <a:endParaRPr lang="en-US"/>
          </a:p>
        </p:txBody>
      </p:sp>
      <p:cxnSp>
        <p:nvCxnSpPr>
          <p:cNvPr id="23585" name="Straight Connector 64"/>
          <p:cNvCxnSpPr>
            <a:cxnSpLocks noChangeShapeType="1"/>
            <a:stCxn id="23576" idx="2"/>
            <a:endCxn id="23577" idx="2"/>
          </p:cNvCxnSpPr>
          <p:nvPr/>
        </p:nvCxnSpPr>
        <p:spPr bwMode="auto">
          <a:xfrm rot="10800000" flipV="1">
            <a:off x="4876800" y="2484438"/>
            <a:ext cx="0" cy="3260725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6" name="Straight Connector 68"/>
          <p:cNvCxnSpPr>
            <a:cxnSpLocks noChangeShapeType="1"/>
            <a:stCxn id="23576" idx="6"/>
            <a:endCxn id="23577" idx="6"/>
          </p:cNvCxnSpPr>
          <p:nvPr/>
        </p:nvCxnSpPr>
        <p:spPr bwMode="auto">
          <a:xfrm>
            <a:off x="5257800" y="2484438"/>
            <a:ext cx="533400" cy="3260725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7" name="Text Box 6"/>
          <p:cNvSpPr txBox="1">
            <a:spLocks noChangeArrowheads="1"/>
          </p:cNvSpPr>
          <p:nvPr/>
        </p:nvSpPr>
        <p:spPr bwMode="auto">
          <a:xfrm>
            <a:off x="5857875" y="6172200"/>
            <a:ext cx="3057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b="1"/>
              <a:t>Outgoing cash flows</a:t>
            </a:r>
          </a:p>
        </p:txBody>
      </p:sp>
      <p:sp>
        <p:nvSpPr>
          <p:cNvPr id="23588" name="Rectangle 73"/>
          <p:cNvSpPr>
            <a:spLocks noChangeArrowheads="1"/>
          </p:cNvSpPr>
          <p:nvPr/>
        </p:nvSpPr>
        <p:spPr bwMode="auto">
          <a:xfrm>
            <a:off x="5741181" y="1456731"/>
            <a:ext cx="30480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1963" indent="-461963">
              <a:lnSpc>
                <a:spcPct val="115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r>
              <a:rPr lang="en-US" dirty="0">
                <a:sym typeface="Symbol" pitchFamily="18" charset="2"/>
              </a:rPr>
              <a:t>	Convention for cash flows</a:t>
            </a:r>
          </a:p>
          <a:p>
            <a:pPr marL="862013" lvl="1" indent="-461963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2462213" algn="l"/>
                <a:tab pos="5597525" algn="l"/>
              </a:tabLst>
            </a:pPr>
            <a:r>
              <a:rPr lang="en-US" dirty="0">
                <a:latin typeface="Symbol" pitchFamily="18" charset="2"/>
                <a:sym typeface="Symbol" pitchFamily="18" charset="2"/>
              </a:rPr>
              <a:t>  	</a:t>
            </a:r>
            <a:r>
              <a:rPr lang="en-US" b="1" dirty="0">
                <a:solidFill>
                  <a:srgbClr val="006600"/>
                </a:solidFill>
                <a:latin typeface="Symbol" pitchFamily="18" charset="2"/>
                <a:sym typeface="Symbol" pitchFamily="18" charset="2"/>
              </a:rPr>
              <a:t>+</a:t>
            </a:r>
            <a:r>
              <a:rPr lang="en-US" b="1" dirty="0">
                <a:solidFill>
                  <a:srgbClr val="006600"/>
                </a:solidFill>
                <a:sym typeface="Symbol" pitchFamily="18" charset="2"/>
              </a:rPr>
              <a:t>   inflow</a:t>
            </a:r>
          </a:p>
          <a:p>
            <a:pPr marL="862013" lvl="1" indent="-461963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2462213" algn="l"/>
                <a:tab pos="5597525" algn="l"/>
              </a:tabLst>
            </a:pPr>
            <a:r>
              <a:rPr lang="en-US" dirty="0">
                <a:latin typeface="Symbol" pitchFamily="18" charset="2"/>
                <a:sym typeface="Symbol" pitchFamily="18" charset="2"/>
              </a:rPr>
              <a:t> 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 	</a:t>
            </a:r>
            <a:r>
              <a:rPr lang="en-US" b="1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-   </a:t>
            </a:r>
            <a:r>
              <a:rPr lang="en-US" b="1" dirty="0">
                <a:solidFill>
                  <a:srgbClr val="C00000"/>
                </a:solidFill>
                <a:sym typeface="Symbol" pitchFamily="18" charset="2"/>
              </a:rPr>
              <a:t>outflow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511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Discount Rate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419600"/>
          </a:xfrm>
          <a:noFill/>
        </p:spPr>
        <p:txBody>
          <a:bodyPr/>
          <a:lstStyle/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The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interest rate  </a:t>
            </a:r>
            <a:r>
              <a:rPr lang="en-US" sz="24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is typically referred to as the	 </a:t>
            </a:r>
            <a:r>
              <a:rPr lang="en-US" sz="2400" b="1" i="1" dirty="0">
                <a:solidFill>
                  <a:srgbClr val="C00000"/>
                </a:solidFill>
                <a:sym typeface="Symbol" pitchFamily="18" charset="2"/>
              </a:rPr>
              <a:t>discount rate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because it is used to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“discount” </a:t>
            </a:r>
            <a:r>
              <a:rPr lang="en-US" sz="2400" dirty="0">
                <a:sym typeface="Symbol" pitchFamily="18" charset="2"/>
              </a:rPr>
              <a:t>cash flows to the present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In converting a future amount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F 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to a present worth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sz="2400" dirty="0">
                <a:sym typeface="Symbol" pitchFamily="18" charset="2"/>
              </a:rPr>
              <a:t>, we can view the </a:t>
            </a:r>
            <a:r>
              <a:rPr lang="en-US" sz="2400" b="1" i="1" dirty="0">
                <a:solidFill>
                  <a:srgbClr val="C00000"/>
                </a:solidFill>
                <a:sym typeface="Symbol" pitchFamily="18" charset="2"/>
              </a:rPr>
              <a:t>discount rate </a:t>
            </a:r>
            <a:r>
              <a:rPr lang="en-US" sz="2400" dirty="0">
                <a:sym typeface="Symbol" pitchFamily="18" charset="2"/>
              </a:rPr>
              <a:t>as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interest rate </a:t>
            </a:r>
            <a:r>
              <a:rPr lang="en-US" sz="2400" dirty="0">
                <a:sym typeface="Symbol" pitchFamily="18" charset="2"/>
              </a:rPr>
              <a:t>that can be earned from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best investment alternative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A postulated savings of  </a:t>
            </a:r>
            <a:r>
              <a:rPr lang="en-US" sz="2400" i="1" dirty="0">
                <a:sym typeface="Symbol" pitchFamily="18" charset="2"/>
              </a:rPr>
              <a:t>$ </a:t>
            </a:r>
            <a:r>
              <a:rPr lang="en-US" sz="2400" dirty="0">
                <a:sym typeface="Symbol" pitchFamily="18" charset="2"/>
              </a:rPr>
              <a:t>10,000  in a project in 5 years is worth at present</a:t>
            </a:r>
            <a:endParaRPr lang="en-US" sz="2400" i="1" dirty="0">
              <a:sym typeface="Symbol" pitchFamily="18" charset="2"/>
            </a:endParaRP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34563"/>
              </p:ext>
            </p:extLst>
          </p:nvPr>
        </p:nvGraphicFramePr>
        <p:xfrm>
          <a:off x="2159000" y="4648200"/>
          <a:ext cx="4826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6" name="Equation" r:id="rId4" imgW="2070000" imgH="279360" progId="Equation.DSMT4">
                  <p:embed/>
                </p:oleObj>
              </mc:Choice>
              <mc:Fallback>
                <p:oleObj name="Equation" r:id="rId4" imgW="2070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648200"/>
                        <a:ext cx="48260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D3C9E5E-AF3C-457A-B2E1-B23C375929C4}"/>
              </a:ext>
            </a:extLst>
          </p:cNvPr>
          <p:cNvSpPr/>
          <p:nvPr/>
        </p:nvSpPr>
        <p:spPr bwMode="auto">
          <a:xfrm rot="16200000">
            <a:off x="10187805" y="4456430"/>
            <a:ext cx="290513" cy="1143000"/>
          </a:xfrm>
          <a:prstGeom prst="leftBrace">
            <a:avLst>
              <a:gd name="adj1" fmla="val 11554"/>
              <a:gd name="adj2" fmla="val 5000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88C05-24AF-434C-8112-5099EA84265B}"/>
              </a:ext>
            </a:extLst>
          </p:cNvPr>
          <p:cNvSpPr txBox="1"/>
          <p:nvPr/>
        </p:nvSpPr>
        <p:spPr>
          <a:xfrm>
            <a:off x="9829800" y="5206272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PVF</a:t>
            </a:r>
          </a:p>
        </p:txBody>
      </p:sp>
    </p:spTree>
    <p:extLst>
      <p:ext uri="{BB962C8B-B14F-4D97-AF65-F5344CB8AC3E}">
        <p14:creationId xmlns:p14="http://schemas.microsoft.com/office/powerpoint/2010/main" val="40169561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Discount Rate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7696200" cy="4498975"/>
          </a:xfrm>
          <a:noFill/>
        </p:spPr>
        <p:txBody>
          <a:bodyPr/>
          <a:lstStyle/>
          <a:p>
            <a:pPr marL="461963" indent="-461963">
              <a:spcBef>
                <a:spcPts val="600"/>
              </a:spcBef>
              <a:tabLst>
                <a:tab pos="1941513" algn="l"/>
                <a:tab pos="4229100" algn="l"/>
              </a:tabLst>
            </a:pPr>
            <a:r>
              <a:rPr lang="en-US" sz="2400" dirty="0">
                <a:sym typeface="Symbol" pitchFamily="18" charset="2"/>
              </a:rPr>
              <a:t>For 	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=</a:t>
            </a:r>
            <a:r>
              <a:rPr lang="en-US" sz="2400" i="1" dirty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0.1, 	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sz="2400" i="1" dirty="0">
                <a:sym typeface="Symbol" pitchFamily="18" charset="2"/>
              </a:rPr>
              <a:t>  =  $</a:t>
            </a:r>
            <a:r>
              <a:rPr lang="en-US" sz="2400" dirty="0">
                <a:sym typeface="Symbol" pitchFamily="18" charset="2"/>
              </a:rPr>
              <a:t> 6,201,</a:t>
            </a:r>
            <a:endParaRPr lang="en-US" sz="2400" i="1" dirty="0">
              <a:sym typeface="Symbol" pitchFamily="18" charset="2"/>
            </a:endParaRPr>
          </a:p>
          <a:p>
            <a:pPr marL="461963" indent="-461963">
              <a:spcBef>
                <a:spcPts val="600"/>
              </a:spcBef>
              <a:buFont typeface="Wingdings" pitchFamily="2" charset="2"/>
              <a:buNone/>
              <a:tabLst>
                <a:tab pos="1941513" algn="l"/>
                <a:tab pos="4229100" algn="l"/>
              </a:tabLst>
            </a:pPr>
            <a:r>
              <a:rPr lang="en-US" sz="2400" dirty="0">
                <a:sym typeface="Symbol" pitchFamily="18" charset="2"/>
              </a:rPr>
              <a:t>	while for 	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=</a:t>
            </a:r>
            <a:r>
              <a:rPr lang="en-US" sz="2400" i="1" dirty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0.2, 	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sz="2400" i="1" dirty="0">
                <a:sym typeface="Symbol" pitchFamily="18" charset="2"/>
              </a:rPr>
              <a:t>  =  $</a:t>
            </a:r>
            <a:r>
              <a:rPr lang="en-US" sz="2400" dirty="0">
                <a:sym typeface="Symbol" pitchFamily="18" charset="2"/>
              </a:rPr>
              <a:t> 4,019</a:t>
            </a:r>
            <a:endParaRPr lang="en-US" sz="2400" i="1" dirty="0">
              <a:sym typeface="Symbol" pitchFamily="18" charset="2"/>
            </a:endParaRP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In general the lower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, the higher the present worth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The present worth of a set of costs under a given discount rate is called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life-cycle costs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endParaRPr lang="en-US" sz="2400" b="1" i="1" dirty="0">
              <a:solidFill>
                <a:srgbClr val="0000FF"/>
              </a:solidFill>
              <a:sym typeface="Symbol" pitchFamily="18" charset="2"/>
            </a:endParaRP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Distinction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between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d</a:t>
            </a:r>
          </a:p>
          <a:p>
            <a:pPr marL="684213" lvl="1" indent="-2333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0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0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200" dirty="0">
                <a:ea typeface="+mn-ea"/>
                <a:cs typeface="+mn-cs"/>
                <a:sym typeface="Symbol" pitchFamily="18" charset="2"/>
              </a:rPr>
              <a:t>is a </a:t>
            </a:r>
            <a:r>
              <a:rPr lang="en-US" sz="2200" b="1" i="1" dirty="0">
                <a:solidFill>
                  <a:srgbClr val="0000FF"/>
                </a:solidFill>
                <a:ea typeface="+mn-ea"/>
                <a:cs typeface="+mn-cs"/>
                <a:sym typeface="Symbol" pitchFamily="18" charset="2"/>
              </a:rPr>
              <a:t>known</a:t>
            </a:r>
            <a:r>
              <a:rPr lang="en-US" sz="2200" dirty="0">
                <a:ea typeface="+mn-ea"/>
                <a:cs typeface="+mn-cs"/>
                <a:sym typeface="Symbol" pitchFamily="18" charset="2"/>
              </a:rPr>
              <a:t> contractual charge for borrowing money</a:t>
            </a:r>
          </a:p>
          <a:p>
            <a:pPr marL="684213" lvl="1" indent="-2333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200" b="1" i="1" dirty="0">
                <a:solidFill>
                  <a:srgbClr val="0000FF"/>
                </a:solidFill>
                <a:ea typeface="+mn-ea"/>
                <a:cs typeface="+mn-cs"/>
                <a:sym typeface="Symbol" pitchFamily="18" charset="2"/>
              </a:rPr>
              <a:t>d</a:t>
            </a:r>
            <a:r>
              <a:rPr lang="en-US" sz="2200" dirty="0">
                <a:ea typeface="+mn-ea"/>
                <a:cs typeface="+mn-cs"/>
                <a:sym typeface="Symbol" pitchFamily="18" charset="2"/>
              </a:rPr>
              <a:t> is an </a:t>
            </a:r>
            <a:r>
              <a:rPr lang="en-US" sz="2200" b="1" i="1" dirty="0">
                <a:solidFill>
                  <a:srgbClr val="0000FF"/>
                </a:solidFill>
                <a:ea typeface="+mn-ea"/>
                <a:cs typeface="+mn-cs"/>
                <a:sym typeface="Symbol" pitchFamily="18" charset="2"/>
              </a:rPr>
              <a:t>educated guess </a:t>
            </a:r>
            <a:r>
              <a:rPr lang="en-US" sz="2200" dirty="0">
                <a:ea typeface="+mn-ea"/>
                <a:cs typeface="+mn-cs"/>
                <a:sym typeface="Symbol" pitchFamily="18" charset="2"/>
              </a:rPr>
              <a:t>about the best use of money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982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734"/>
            <a:ext cx="8001000" cy="685800"/>
          </a:xfrm>
        </p:spPr>
        <p:txBody>
          <a:bodyPr/>
          <a:lstStyle/>
          <a:p>
            <a:r>
              <a:rPr lang="en-US" sz="2800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r>
              <a:rPr lang="en-US" sz="2400" dirty="0"/>
              <a:t>It can be difficult to tell if a project makes sense or not just from the cash flow diagram</a:t>
            </a:r>
          </a:p>
          <a:p>
            <a:r>
              <a:rPr lang="en-US" sz="2400" dirty="0"/>
              <a:t>This is because the payments are in different years, and the value of money in different years is </a:t>
            </a:r>
            <a:r>
              <a:rPr lang="en-US" sz="2400" b="1" dirty="0">
                <a:solidFill>
                  <a:srgbClr val="0000FF"/>
                </a:solidFill>
              </a:rPr>
              <a:t>not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i="1" dirty="0">
                <a:solidFill>
                  <a:srgbClr val="0000FF"/>
                </a:solidFill>
              </a:rPr>
              <a:t>equivalent</a:t>
            </a:r>
          </a:p>
          <a:p>
            <a:r>
              <a:rPr lang="en-US" sz="2400" dirty="0"/>
              <a:t>But, we saw that </a:t>
            </a:r>
          </a:p>
          <a:p>
            <a:endParaRPr lang="en-US" sz="2400" dirty="0"/>
          </a:p>
          <a:p>
            <a:r>
              <a:rPr lang="en-US" sz="2400" dirty="0"/>
              <a:t>This means that with an </a:t>
            </a:r>
            <a:r>
              <a:rPr lang="en-US" sz="2400" b="1" i="1" dirty="0">
                <a:solidFill>
                  <a:srgbClr val="0000FF"/>
                </a:solidFill>
              </a:rPr>
              <a:t>interest rate </a:t>
            </a:r>
            <a:r>
              <a:rPr lang="en-US" sz="2400" dirty="0"/>
              <a:t>of </a:t>
            </a:r>
            <a:r>
              <a:rPr lang="en-US" sz="2400" b="1" i="1" dirty="0" err="1">
                <a:solidFill>
                  <a:srgbClr val="0000FF"/>
                </a:solidFill>
              </a:rPr>
              <a:t>i</a:t>
            </a:r>
            <a:r>
              <a:rPr lang="en-US" sz="2400" dirty="0"/>
              <a:t>, </a:t>
            </a:r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en-US" sz="2400" b="1" i="1" dirty="0">
                <a:solidFill>
                  <a:srgbClr val="0000FF"/>
                </a:solidFill>
              </a:rPr>
              <a:t>P </a:t>
            </a:r>
            <a:r>
              <a:rPr lang="en-US" sz="2400" dirty="0"/>
              <a:t>today is </a:t>
            </a:r>
            <a:r>
              <a:rPr lang="en-US" sz="2400" b="1" i="1" dirty="0">
                <a:solidFill>
                  <a:srgbClr val="0000FF"/>
                </a:solidFill>
              </a:rPr>
              <a:t>equivalent</a:t>
            </a:r>
            <a:r>
              <a:rPr lang="en-US" sz="2400" dirty="0"/>
              <a:t> to </a:t>
            </a:r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en-US" sz="2400" b="1" i="1" dirty="0">
                <a:solidFill>
                  <a:srgbClr val="0000FF"/>
                </a:solidFill>
              </a:rPr>
              <a:t>F</a:t>
            </a:r>
            <a:r>
              <a:rPr lang="en-US" sz="2400" dirty="0"/>
              <a:t> at the end of year </a:t>
            </a:r>
            <a:r>
              <a:rPr lang="en-US" sz="2400" b="1" i="1" dirty="0">
                <a:solidFill>
                  <a:srgbClr val="0000FF"/>
                </a:solidFill>
              </a:rPr>
              <a:t>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18326"/>
              </p:ext>
            </p:extLst>
          </p:nvPr>
        </p:nvGraphicFramePr>
        <p:xfrm>
          <a:off x="3467100" y="3238500"/>
          <a:ext cx="2209800" cy="61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9" name="Equation" r:id="rId3" imgW="1054080" imgH="279360" progId="Equation.DSMT4">
                  <p:embed/>
                </p:oleObj>
              </mc:Choice>
              <mc:Fallback>
                <p:oleObj name="Equation" r:id="rId3" imgW="1054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3238500"/>
                        <a:ext cx="2209800" cy="617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8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r>
              <a:rPr lang="en-US" sz="2400" dirty="0"/>
              <a:t>W/ this idea, “move” or “</a:t>
            </a:r>
            <a:r>
              <a:rPr lang="en-US" sz="2400" b="1" i="1" dirty="0">
                <a:solidFill>
                  <a:srgbClr val="0000FF"/>
                </a:solidFill>
              </a:rPr>
              <a:t>discount</a:t>
            </a:r>
            <a:r>
              <a:rPr lang="en-US" sz="2400" b="1" i="1" dirty="0"/>
              <a:t> </a:t>
            </a:r>
            <a:r>
              <a:rPr lang="en-US" sz="2400" dirty="0"/>
              <a:t>” any amount to a</a:t>
            </a:r>
          </a:p>
          <a:p>
            <a:pPr lvl="1"/>
            <a:r>
              <a:rPr lang="en-US" sz="2200" b="1" dirty="0">
                <a:solidFill>
                  <a:srgbClr val="0000FF"/>
                </a:solidFill>
              </a:rPr>
              <a:t>future year </a:t>
            </a:r>
            <a:r>
              <a:rPr lang="en-US" sz="2200" dirty="0"/>
              <a:t>( </a:t>
            </a:r>
            <a:r>
              <a:rPr lang="en-US" sz="2200" i="1" dirty="0"/>
              <a:t>j </a:t>
            </a:r>
            <a:r>
              <a:rPr lang="en-US" sz="2200" b="1" i="1" dirty="0"/>
              <a:t>+</a:t>
            </a:r>
            <a:r>
              <a:rPr lang="en-US" sz="2200" i="1" dirty="0"/>
              <a:t> n</a:t>
            </a:r>
            <a:r>
              <a:rPr lang="en-US" sz="2200" i="1" baseline="-25000" dirty="0"/>
              <a:t>1</a:t>
            </a:r>
            <a:r>
              <a:rPr lang="en-US" sz="2200" dirty="0"/>
              <a:t>) </a:t>
            </a:r>
            <a:r>
              <a:rPr lang="en-US" sz="2200" b="1" i="1" dirty="0">
                <a:solidFill>
                  <a:srgbClr val="7030A0"/>
                </a:solidFill>
              </a:rPr>
              <a:t>or….</a:t>
            </a:r>
            <a:r>
              <a:rPr lang="en-US" sz="2200" dirty="0"/>
              <a:t> </a:t>
            </a:r>
          </a:p>
          <a:p>
            <a:pPr lvl="1"/>
            <a:r>
              <a:rPr lang="en-US" sz="2200" b="1" dirty="0">
                <a:solidFill>
                  <a:srgbClr val="0000FF"/>
                </a:solidFill>
              </a:rPr>
              <a:t>past year </a:t>
            </a:r>
            <a:r>
              <a:rPr lang="en-US" sz="2200" dirty="0"/>
              <a:t>( </a:t>
            </a:r>
            <a:r>
              <a:rPr lang="en-US" sz="2200" i="1" dirty="0"/>
              <a:t>j </a:t>
            </a:r>
            <a:r>
              <a:rPr lang="en-US" sz="2200" b="1" i="1" dirty="0"/>
              <a:t>– </a:t>
            </a:r>
            <a:r>
              <a:rPr lang="en-US" sz="2200" i="1" dirty="0"/>
              <a:t> n</a:t>
            </a:r>
            <a:r>
              <a:rPr lang="en-US" sz="2200" i="1" baseline="-25000" dirty="0"/>
              <a:t>2</a:t>
            </a:r>
            <a:r>
              <a:rPr lang="en-US" sz="2200" dirty="0"/>
              <a:t>) using the discount rate </a:t>
            </a:r>
            <a:r>
              <a:rPr lang="en-US" sz="2200" b="1" i="1" dirty="0">
                <a:solidFill>
                  <a:srgbClr val="0000FF"/>
                </a:solidFill>
              </a:rPr>
              <a:t>d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Hence, the following 3 cash flow sets are equivalent:</a:t>
            </a:r>
          </a:p>
          <a:p>
            <a:endParaRPr lang="en-US" sz="2400" dirty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924800" cy="267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7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05800" cy="5108575"/>
          </a:xfrm>
          <a:noFill/>
        </p:spPr>
        <p:txBody>
          <a:bodyPr/>
          <a:lstStyle/>
          <a:p>
            <a:pPr marL="349250" indent="-349250">
              <a:spcBef>
                <a:spcPts val="1800"/>
              </a:spcBef>
            </a:pPr>
            <a:r>
              <a:rPr lang="en-US" sz="2400" dirty="0">
                <a:sym typeface="Symbol" pitchFamily="18" charset="2"/>
              </a:rPr>
              <a:t>Projects can be compared by examining the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equivalence</a:t>
            </a:r>
            <a:r>
              <a:rPr lang="en-US" sz="2400" dirty="0">
                <a:sym typeface="Symbol" pitchFamily="18" charset="2"/>
              </a:rPr>
              <a:t> of their cash flow sets</a:t>
            </a:r>
          </a:p>
          <a:p>
            <a:pPr marL="349250" indent="-349250">
              <a:spcBef>
                <a:spcPts val="1800"/>
              </a:spcBef>
            </a:pPr>
            <a:r>
              <a:rPr lang="en-US" sz="2400" dirty="0">
                <a:sym typeface="Symbol" pitchFamily="18" charset="2"/>
              </a:rPr>
              <a:t>Two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cash-flow sets </a:t>
            </a:r>
            <a:r>
              <a:rPr lang="en-US" sz="2400" dirty="0">
                <a:sym typeface="Symbol" pitchFamily="18" charset="2"/>
              </a:rPr>
              <a:t>(i.e.,  project costs over time)</a:t>
            </a:r>
          </a:p>
          <a:p>
            <a:pPr marL="349250" indent="-349250">
              <a:spcBef>
                <a:spcPts val="1800"/>
              </a:spcBef>
              <a:buFontTx/>
              <a:buNone/>
            </a:pPr>
            <a:endParaRPr lang="en-US" sz="2400" dirty="0">
              <a:sym typeface="Symbol" pitchFamily="18" charset="2"/>
            </a:endParaRPr>
          </a:p>
          <a:p>
            <a:pPr marL="349250" indent="-349250">
              <a:spcBef>
                <a:spcPts val="1800"/>
              </a:spcBef>
              <a:buFont typeface="Wingdings" pitchFamily="2" charset="2"/>
              <a:buNone/>
            </a:pPr>
            <a:r>
              <a:rPr lang="en-US" sz="2400" dirty="0">
                <a:sym typeface="Symbol" pitchFamily="18" charset="2"/>
              </a:rPr>
              <a:t>	are </a:t>
            </a:r>
            <a:r>
              <a:rPr lang="en-US" sz="2400" b="1" i="1" dirty="0">
                <a:solidFill>
                  <a:srgbClr val="C00000"/>
                </a:solidFill>
                <a:sym typeface="Symbol" pitchFamily="18" charset="2"/>
              </a:rPr>
              <a:t>equivalent cash-flow sets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under a given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d,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if the sets discounted to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any common time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point </a:t>
            </a:r>
            <a:r>
              <a:rPr lang="en-US" sz="2400" dirty="0">
                <a:sym typeface="Symbol" pitchFamily="18" charset="2"/>
              </a:rPr>
              <a:t>are </a:t>
            </a:r>
            <a:r>
              <a:rPr lang="en-US" sz="2400" b="1" i="1" dirty="0">
                <a:solidFill>
                  <a:srgbClr val="C00000"/>
                </a:solidFill>
                <a:sym typeface="Symbol" pitchFamily="18" charset="2"/>
              </a:rPr>
              <a:t>identical</a:t>
            </a:r>
            <a:r>
              <a:rPr lang="en-US" sz="2400" dirty="0">
                <a:sym typeface="Symbol" pitchFamily="18" charset="2"/>
              </a:rPr>
              <a:t>. </a:t>
            </a:r>
          </a:p>
          <a:p>
            <a:pPr marL="349250" indent="-349250"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Common practice </a:t>
            </a:r>
            <a:r>
              <a:rPr lang="en-US" sz="2400" dirty="0">
                <a:sym typeface="Symbol" pitchFamily="18" charset="2"/>
              </a:rPr>
              <a:t>is to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discount </a:t>
            </a:r>
            <a:r>
              <a:rPr lang="en-US" sz="2400" dirty="0">
                <a:sym typeface="Symbol" pitchFamily="18" charset="2"/>
              </a:rPr>
              <a:t>sets to the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Present</a:t>
            </a:r>
            <a:r>
              <a:rPr lang="en-US" sz="2400" dirty="0">
                <a:sym typeface="Symbol" pitchFamily="18" charset="2"/>
              </a:rPr>
              <a:t> –      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Net </a:t>
            </a:r>
            <a:r>
              <a:rPr lang="en-US" sz="2400" b="1" i="1" dirty="0">
                <a:solidFill>
                  <a:srgbClr val="C00000"/>
                </a:solidFill>
                <a:sym typeface="Symbol" pitchFamily="18" charset="2"/>
              </a:rPr>
              <a:t>Present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Value (NPV)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– though any common time point can be chosen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01323"/>
              </p:ext>
            </p:extLst>
          </p:nvPr>
        </p:nvGraphicFramePr>
        <p:xfrm>
          <a:off x="1600200" y="2921040"/>
          <a:ext cx="6286320" cy="50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2" name="Equation" r:id="rId4" imgW="6286320" imgH="507960" progId="Equation.DSMT4">
                  <p:embed/>
                </p:oleObj>
              </mc:Choice>
              <mc:Fallback>
                <p:oleObj name="Equation" r:id="rId4" imgW="6286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21040"/>
                        <a:ext cx="6286320" cy="507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372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Equivalence Example 1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9037638" cy="597535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Are these cash-flow sets equivalent?</a:t>
            </a:r>
            <a:endParaRPr lang="en-US" sz="2400" i="1" dirty="0">
              <a:sym typeface="Symbol" pitchFamily="18" charset="2"/>
            </a:endParaRPr>
          </a:p>
        </p:txBody>
      </p:sp>
      <p:grpSp>
        <p:nvGrpSpPr>
          <p:cNvPr id="10246" name="Group 95"/>
          <p:cNvGrpSpPr>
            <a:grpSpLocks/>
          </p:cNvGrpSpPr>
          <p:nvPr/>
        </p:nvGrpSpPr>
        <p:grpSpPr bwMode="auto">
          <a:xfrm>
            <a:off x="436564" y="4333824"/>
            <a:ext cx="5821362" cy="2209800"/>
            <a:chOff x="173" y="2688"/>
            <a:chExt cx="3667" cy="1487"/>
          </a:xfrm>
        </p:grpSpPr>
        <p:grpSp>
          <p:nvGrpSpPr>
            <p:cNvPr id="10258" name="Group 93"/>
            <p:cNvGrpSpPr>
              <a:grpSpLocks/>
            </p:cNvGrpSpPr>
            <p:nvPr/>
          </p:nvGrpSpPr>
          <p:grpSpPr bwMode="auto">
            <a:xfrm>
              <a:off x="173" y="2688"/>
              <a:ext cx="3253" cy="1487"/>
              <a:chOff x="173" y="2688"/>
              <a:chExt cx="3253" cy="1487"/>
            </a:xfrm>
          </p:grpSpPr>
          <p:sp>
            <p:nvSpPr>
              <p:cNvPr id="10260" name="Line 8"/>
              <p:cNvSpPr>
                <a:spLocks noChangeShapeType="1"/>
              </p:cNvSpPr>
              <p:nvPr/>
            </p:nvSpPr>
            <p:spPr bwMode="auto">
              <a:xfrm>
                <a:off x="194" y="3496"/>
                <a:ext cx="317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Text Box 18"/>
              <p:cNvSpPr txBox="1">
                <a:spLocks noChangeArrowheads="1"/>
              </p:cNvSpPr>
              <p:nvPr/>
            </p:nvSpPr>
            <p:spPr bwMode="auto">
              <a:xfrm>
                <a:off x="173" y="3579"/>
                <a:ext cx="19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i="1"/>
                  <a:t>0</a:t>
                </a:r>
              </a:p>
            </p:txBody>
          </p:sp>
          <p:sp>
            <p:nvSpPr>
              <p:cNvPr id="10262" name="Text Box 19"/>
              <p:cNvSpPr txBox="1">
                <a:spLocks noChangeArrowheads="1"/>
              </p:cNvSpPr>
              <p:nvPr/>
            </p:nvSpPr>
            <p:spPr bwMode="auto">
              <a:xfrm>
                <a:off x="597" y="3578"/>
                <a:ext cx="19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0263" name="Text Box 20"/>
              <p:cNvSpPr txBox="1">
                <a:spLocks noChangeArrowheads="1"/>
              </p:cNvSpPr>
              <p:nvPr/>
            </p:nvSpPr>
            <p:spPr bwMode="auto">
              <a:xfrm>
                <a:off x="1044" y="3578"/>
                <a:ext cx="19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0264" name="Text Box 21"/>
              <p:cNvSpPr txBox="1">
                <a:spLocks noChangeArrowheads="1"/>
              </p:cNvSpPr>
              <p:nvPr/>
            </p:nvSpPr>
            <p:spPr bwMode="auto">
              <a:xfrm>
                <a:off x="1484" y="3577"/>
                <a:ext cx="19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0265" name="Text Box 23"/>
              <p:cNvSpPr txBox="1">
                <a:spLocks noChangeArrowheads="1"/>
              </p:cNvSpPr>
              <p:nvPr/>
            </p:nvSpPr>
            <p:spPr bwMode="auto">
              <a:xfrm>
                <a:off x="1955" y="3848"/>
                <a:ext cx="19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10266" name="Line 36"/>
              <p:cNvSpPr>
                <a:spLocks noChangeShapeType="1"/>
              </p:cNvSpPr>
              <p:nvPr/>
            </p:nvSpPr>
            <p:spPr bwMode="auto">
              <a:xfrm flipV="1">
                <a:off x="1580" y="2984"/>
                <a:ext cx="0" cy="58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Line 38"/>
              <p:cNvSpPr>
                <a:spLocks noChangeShapeType="1"/>
              </p:cNvSpPr>
              <p:nvPr/>
            </p:nvSpPr>
            <p:spPr bwMode="auto">
              <a:xfrm flipV="1">
                <a:off x="2016" y="2990"/>
                <a:ext cx="0" cy="58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Line 40"/>
              <p:cNvSpPr>
                <a:spLocks noChangeShapeType="1"/>
              </p:cNvSpPr>
              <p:nvPr/>
            </p:nvSpPr>
            <p:spPr bwMode="auto">
              <a:xfrm flipV="1">
                <a:off x="2452" y="2991"/>
                <a:ext cx="0" cy="58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Line 43"/>
              <p:cNvSpPr>
                <a:spLocks noChangeShapeType="1"/>
              </p:cNvSpPr>
              <p:nvPr/>
            </p:nvSpPr>
            <p:spPr bwMode="auto">
              <a:xfrm flipV="1">
                <a:off x="2881" y="2992"/>
                <a:ext cx="0" cy="58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64"/>
              <p:cNvSpPr>
                <a:spLocks noChangeShapeType="1"/>
              </p:cNvSpPr>
              <p:nvPr/>
            </p:nvSpPr>
            <p:spPr bwMode="auto">
              <a:xfrm>
                <a:off x="2879" y="3500"/>
                <a:ext cx="0" cy="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65"/>
              <p:cNvSpPr>
                <a:spLocks noChangeShapeType="1"/>
              </p:cNvSpPr>
              <p:nvPr/>
            </p:nvSpPr>
            <p:spPr bwMode="auto">
              <a:xfrm>
                <a:off x="2447" y="3503"/>
                <a:ext cx="0" cy="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66"/>
              <p:cNvSpPr>
                <a:spLocks noChangeShapeType="1"/>
              </p:cNvSpPr>
              <p:nvPr/>
            </p:nvSpPr>
            <p:spPr bwMode="auto">
              <a:xfrm>
                <a:off x="2012" y="3495"/>
                <a:ext cx="0" cy="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67"/>
              <p:cNvSpPr>
                <a:spLocks noChangeShapeType="1"/>
              </p:cNvSpPr>
              <p:nvPr/>
            </p:nvSpPr>
            <p:spPr bwMode="auto">
              <a:xfrm>
                <a:off x="1580" y="3498"/>
                <a:ext cx="0" cy="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68"/>
              <p:cNvSpPr>
                <a:spLocks noChangeShapeType="1"/>
              </p:cNvSpPr>
              <p:nvPr/>
            </p:nvSpPr>
            <p:spPr bwMode="auto">
              <a:xfrm>
                <a:off x="703" y="3495"/>
                <a:ext cx="0" cy="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69"/>
              <p:cNvSpPr>
                <a:spLocks noChangeShapeType="1"/>
              </p:cNvSpPr>
              <p:nvPr/>
            </p:nvSpPr>
            <p:spPr bwMode="auto">
              <a:xfrm>
                <a:off x="271" y="3498"/>
                <a:ext cx="0" cy="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Line 70"/>
              <p:cNvSpPr>
                <a:spLocks noChangeShapeType="1"/>
              </p:cNvSpPr>
              <p:nvPr/>
            </p:nvSpPr>
            <p:spPr bwMode="auto">
              <a:xfrm>
                <a:off x="1142" y="3498"/>
                <a:ext cx="0" cy="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Text Box 71"/>
              <p:cNvSpPr txBox="1">
                <a:spLocks noChangeArrowheads="1"/>
              </p:cNvSpPr>
              <p:nvPr/>
            </p:nvSpPr>
            <p:spPr bwMode="auto">
              <a:xfrm>
                <a:off x="1904" y="3571"/>
                <a:ext cx="19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0278" name="Text Box 72"/>
              <p:cNvSpPr txBox="1">
                <a:spLocks noChangeArrowheads="1"/>
              </p:cNvSpPr>
              <p:nvPr/>
            </p:nvSpPr>
            <p:spPr bwMode="auto">
              <a:xfrm>
                <a:off x="2350" y="3571"/>
                <a:ext cx="19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0279" name="Text Box 73"/>
              <p:cNvSpPr txBox="1">
                <a:spLocks noChangeArrowheads="1"/>
              </p:cNvSpPr>
              <p:nvPr/>
            </p:nvSpPr>
            <p:spPr bwMode="auto">
              <a:xfrm>
                <a:off x="2790" y="3570"/>
                <a:ext cx="19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0280" name="Line 75"/>
              <p:cNvSpPr>
                <a:spLocks noChangeShapeType="1"/>
              </p:cNvSpPr>
              <p:nvPr/>
            </p:nvSpPr>
            <p:spPr bwMode="auto">
              <a:xfrm flipV="1">
                <a:off x="3312" y="2991"/>
                <a:ext cx="0" cy="58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Text Box 77"/>
              <p:cNvSpPr txBox="1">
                <a:spLocks noChangeArrowheads="1"/>
              </p:cNvSpPr>
              <p:nvPr/>
            </p:nvSpPr>
            <p:spPr bwMode="auto">
              <a:xfrm>
                <a:off x="3229" y="3568"/>
                <a:ext cx="19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0282" name="Text Box 82"/>
              <p:cNvSpPr txBox="1">
                <a:spLocks noChangeArrowheads="1"/>
              </p:cNvSpPr>
              <p:nvPr/>
            </p:nvSpPr>
            <p:spPr bwMode="auto">
              <a:xfrm>
                <a:off x="1248" y="2688"/>
                <a:ext cx="6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/>
                  <a:t>2000</a:t>
                </a:r>
              </a:p>
            </p:txBody>
          </p:sp>
          <p:sp>
            <p:nvSpPr>
              <p:cNvPr id="10283" name="Text Box 83"/>
              <p:cNvSpPr txBox="1">
                <a:spLocks noChangeArrowheads="1"/>
              </p:cNvSpPr>
              <p:nvPr/>
            </p:nvSpPr>
            <p:spPr bwMode="auto">
              <a:xfrm>
                <a:off x="1680" y="2688"/>
                <a:ext cx="544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/>
                  <a:t>2000</a:t>
                </a:r>
              </a:p>
            </p:txBody>
          </p:sp>
          <p:sp>
            <p:nvSpPr>
              <p:cNvPr id="10284" name="Text Box 87"/>
              <p:cNvSpPr txBox="1">
                <a:spLocks noChangeArrowheads="1"/>
              </p:cNvSpPr>
              <p:nvPr/>
            </p:nvSpPr>
            <p:spPr bwMode="auto">
              <a:xfrm>
                <a:off x="2160" y="2688"/>
                <a:ext cx="5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/>
                  <a:t>2000</a:t>
                </a:r>
              </a:p>
            </p:txBody>
          </p:sp>
          <p:sp>
            <p:nvSpPr>
              <p:cNvPr id="10285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688"/>
                <a:ext cx="5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/>
                  <a:t>2000</a:t>
                </a:r>
              </a:p>
            </p:txBody>
          </p:sp>
        </p:grpSp>
        <p:sp>
          <p:nvSpPr>
            <p:cNvPr id="10259" name="Text Box 89"/>
            <p:cNvSpPr txBox="1">
              <a:spLocks noChangeArrowheads="1"/>
            </p:cNvSpPr>
            <p:nvPr/>
          </p:nvSpPr>
          <p:spPr bwMode="auto">
            <a:xfrm>
              <a:off x="3216" y="268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2000</a:t>
              </a:r>
            </a:p>
          </p:txBody>
        </p:sp>
      </p:grpSp>
      <p:grpSp>
        <p:nvGrpSpPr>
          <p:cNvPr id="10247" name="Group 94"/>
          <p:cNvGrpSpPr>
            <a:grpSpLocks/>
          </p:cNvGrpSpPr>
          <p:nvPr/>
        </p:nvGrpSpPr>
        <p:grpSpPr bwMode="auto">
          <a:xfrm>
            <a:off x="6553200" y="1600200"/>
            <a:ext cx="2341563" cy="5000625"/>
            <a:chOff x="4270" y="1025"/>
            <a:chExt cx="1475" cy="3150"/>
          </a:xfrm>
        </p:grpSpPr>
        <p:sp>
          <p:nvSpPr>
            <p:cNvPr id="10249" name="Line 49"/>
            <p:cNvSpPr>
              <a:spLocks noChangeShapeType="1"/>
            </p:cNvSpPr>
            <p:nvPr/>
          </p:nvSpPr>
          <p:spPr bwMode="auto">
            <a:xfrm>
              <a:off x="4289" y="3497"/>
              <a:ext cx="107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61"/>
            <p:cNvSpPr>
              <a:spLocks noChangeShapeType="1"/>
            </p:cNvSpPr>
            <p:nvPr/>
          </p:nvSpPr>
          <p:spPr bwMode="auto">
            <a:xfrm flipV="1">
              <a:off x="5241" y="1282"/>
              <a:ext cx="0" cy="2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62"/>
            <p:cNvSpPr>
              <a:spLocks noChangeShapeType="1"/>
            </p:cNvSpPr>
            <p:nvPr/>
          </p:nvSpPr>
          <p:spPr bwMode="auto">
            <a:xfrm>
              <a:off x="4800" y="3488"/>
              <a:ext cx="0" cy="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63"/>
            <p:cNvSpPr>
              <a:spLocks noChangeShapeType="1"/>
            </p:cNvSpPr>
            <p:nvPr/>
          </p:nvSpPr>
          <p:spPr bwMode="auto">
            <a:xfrm>
              <a:off x="4368" y="3491"/>
              <a:ext cx="0" cy="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Text Box 78"/>
            <p:cNvSpPr txBox="1">
              <a:spLocks noChangeArrowheads="1"/>
            </p:cNvSpPr>
            <p:nvPr/>
          </p:nvSpPr>
          <p:spPr bwMode="auto">
            <a:xfrm>
              <a:off x="4270" y="3578"/>
              <a:ext cx="1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0</a:t>
              </a:r>
            </a:p>
          </p:txBody>
        </p:sp>
        <p:sp>
          <p:nvSpPr>
            <p:cNvPr id="10254" name="Text Box 79"/>
            <p:cNvSpPr txBox="1">
              <a:spLocks noChangeArrowheads="1"/>
            </p:cNvSpPr>
            <p:nvPr/>
          </p:nvSpPr>
          <p:spPr bwMode="auto">
            <a:xfrm>
              <a:off x="4694" y="3577"/>
              <a:ext cx="1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0255" name="Text Box 80"/>
            <p:cNvSpPr txBox="1">
              <a:spLocks noChangeArrowheads="1"/>
            </p:cNvSpPr>
            <p:nvPr/>
          </p:nvSpPr>
          <p:spPr bwMode="auto">
            <a:xfrm>
              <a:off x="5141" y="3577"/>
              <a:ext cx="1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10256" name="Text Box 81"/>
            <p:cNvSpPr txBox="1">
              <a:spLocks noChangeArrowheads="1"/>
            </p:cNvSpPr>
            <p:nvPr/>
          </p:nvSpPr>
          <p:spPr bwMode="auto">
            <a:xfrm>
              <a:off x="4722" y="3848"/>
              <a:ext cx="1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 dirty="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0257" name="Text Box 90"/>
            <p:cNvSpPr txBox="1">
              <a:spLocks noChangeArrowheads="1"/>
            </p:cNvSpPr>
            <p:nvPr/>
          </p:nvSpPr>
          <p:spPr bwMode="auto">
            <a:xfrm>
              <a:off x="4747" y="1025"/>
              <a:ext cx="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8,200.40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 bwMode="auto">
          <a:xfrm rot="5400000">
            <a:off x="3884613" y="4189412"/>
            <a:ext cx="4724400" cy="3175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56290"/>
              </p:ext>
            </p:extLst>
          </p:nvPr>
        </p:nvGraphicFramePr>
        <p:xfrm>
          <a:off x="2722563" y="2895600"/>
          <a:ext cx="8588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12" name="Equation" r:id="rId4" imgW="393480" imgH="279360" progId="Equation.DSMT4">
                  <p:embed/>
                </p:oleObj>
              </mc:Choice>
              <mc:Fallback>
                <p:oleObj name="Equation" r:id="rId4" imgW="393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895600"/>
                        <a:ext cx="8588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72549"/>
              </p:ext>
            </p:extLst>
          </p:nvPr>
        </p:nvGraphicFramePr>
        <p:xfrm>
          <a:off x="6843713" y="2895600"/>
          <a:ext cx="7762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13" name="Equation" r:id="rId6" imgW="355320" imgH="279360" progId="Equation.DSMT4">
                  <p:embed/>
                </p:oleObj>
              </mc:Choice>
              <mc:Fallback>
                <p:oleObj name="Equation" r:id="rId6" imgW="355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3" y="2895600"/>
                        <a:ext cx="77628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8621" y="2057400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 = 7</a:t>
            </a:r>
            <a:r>
              <a:rPr lang="en-US" i="1" dirty="0">
                <a:sym typeface="Symbol" pitchFamily="18" charset="2"/>
              </a:rPr>
              <a:t>%</a:t>
            </a:r>
            <a:r>
              <a:rPr lang="en-US" dirty="0">
                <a:sym typeface="Symbol" pitchFamily="18" charset="2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873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Equivalence Example 1 (cont.)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55068"/>
            <a:ext cx="9037638" cy="883096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Let’s move each cash flow set to year 2</a:t>
            </a:r>
          </a:p>
          <a:p>
            <a:pPr marL="461963" indent="-461963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6BCFF5-621A-4B37-96CA-64739C2335A4}"/>
              </a:ext>
            </a:extLst>
          </p:cNvPr>
          <p:cNvGrpSpPr/>
          <p:nvPr/>
        </p:nvGrpSpPr>
        <p:grpSpPr>
          <a:xfrm>
            <a:off x="381000" y="5648358"/>
            <a:ext cx="8077200" cy="1057765"/>
            <a:chOff x="609600" y="5989795"/>
            <a:chExt cx="8077200" cy="1057765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B6CC6B6F-61B0-4DE1-82A3-FD8757043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989795"/>
              <a:ext cx="8077200" cy="105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500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  <a:tabLst>
                  <a:tab pos="2462213" algn="l"/>
                  <a:tab pos="5597525" algn="l"/>
                </a:tabLst>
              </a:pPr>
              <a:r>
                <a:rPr lang="en-US" sz="2400" kern="0" dirty="0">
                  <a:sym typeface="Symbol" pitchFamily="18" charset="2"/>
                </a:rPr>
                <a:t>Therefore,                              are </a:t>
              </a:r>
              <a:r>
                <a:rPr lang="en-US" sz="2400" b="1" i="1" kern="0" dirty="0">
                  <a:solidFill>
                    <a:srgbClr val="C00000"/>
                  </a:solidFill>
                  <a:sym typeface="Symbol" pitchFamily="18" charset="2"/>
                </a:rPr>
                <a:t>equivalent</a:t>
              </a:r>
              <a:r>
                <a:rPr lang="en-US" sz="2400" kern="0" dirty="0">
                  <a:sym typeface="Symbol" pitchFamily="18" charset="2"/>
                </a:rPr>
                <a:t> cash flow sets under</a:t>
              </a:r>
            </a:p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  <a:tabLst>
                  <a:tab pos="2462213" algn="l"/>
                  <a:tab pos="5597525" algn="l"/>
                </a:tabLst>
              </a:pPr>
              <a:r>
                <a:rPr lang="en-US" sz="2400" kern="0" dirty="0">
                  <a:sym typeface="Symbol" pitchFamily="18" charset="2"/>
                </a:rPr>
                <a:t>  </a:t>
              </a:r>
              <a:r>
                <a:rPr lang="en-US" sz="2400" b="1" i="1" kern="0" dirty="0">
                  <a:solidFill>
                    <a:srgbClr val="0000FF"/>
                  </a:solidFill>
                  <a:sym typeface="Symbol" pitchFamily="18" charset="2"/>
                </a:rPr>
                <a:t>d</a:t>
              </a:r>
              <a:r>
                <a:rPr lang="en-US" sz="2400" kern="0" dirty="0">
                  <a:sym typeface="Symbol" pitchFamily="18" charset="2"/>
                </a:rPr>
                <a:t>  </a:t>
              </a:r>
              <a:r>
                <a:rPr lang="en-US" sz="2400" b="1" kern="0" dirty="0">
                  <a:sym typeface="Symbol" pitchFamily="18" charset="2"/>
                </a:rPr>
                <a:t>=</a:t>
              </a:r>
              <a:r>
                <a:rPr lang="en-US" sz="2400" kern="0" dirty="0">
                  <a:sym typeface="Symbol" pitchFamily="18" charset="2"/>
                </a:rPr>
                <a:t>  7</a:t>
              </a:r>
              <a:r>
                <a:rPr lang="en-US" sz="2400" i="1" kern="0" dirty="0">
                  <a:sym typeface="Symbol" pitchFamily="18" charset="2"/>
                </a:rPr>
                <a:t>%</a:t>
              </a:r>
              <a:r>
                <a:rPr lang="en-US" sz="2400" kern="0" dirty="0">
                  <a:sym typeface="Symbol" pitchFamily="18" charset="2"/>
                </a:rPr>
                <a:t>  </a:t>
              </a:r>
            </a:p>
          </p:txBody>
        </p:sp>
        <p:graphicFrame>
          <p:nvGraphicFramePr>
            <p:cNvPr id="1126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557315"/>
                </p:ext>
              </p:extLst>
            </p:nvPr>
          </p:nvGraphicFramePr>
          <p:xfrm>
            <a:off x="2095500" y="6024621"/>
            <a:ext cx="2108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44" name="Equation" r:id="rId4" imgW="2108160" imgH="507960" progId="Equation.DSMT4">
                    <p:embed/>
                  </p:oleObj>
                </mc:Choice>
                <mc:Fallback>
                  <p:oleObj name="Equation" r:id="rId4" imgW="210816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500" y="6024621"/>
                          <a:ext cx="2108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2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21523"/>
              </p:ext>
            </p:extLst>
          </p:nvPr>
        </p:nvGraphicFramePr>
        <p:xfrm>
          <a:off x="912019" y="2462318"/>
          <a:ext cx="7518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45" name="Equation" r:id="rId6" imgW="7518240" imgH="1371600" progId="Equation.DSMT4">
                  <p:embed/>
                </p:oleObj>
              </mc:Choice>
              <mc:Fallback>
                <p:oleObj name="Equation" r:id="rId6" imgW="75182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9" y="2462318"/>
                        <a:ext cx="7518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411163" y="1965325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Cash flow set </a:t>
            </a:r>
            <a:r>
              <a:rPr lang="en-US" sz="2400" b="1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272" name="Text Box 23"/>
          <p:cNvSpPr txBox="1">
            <a:spLocks noChangeArrowheads="1"/>
          </p:cNvSpPr>
          <p:nvPr/>
        </p:nvSpPr>
        <p:spPr bwMode="auto">
          <a:xfrm>
            <a:off x="421682" y="4236241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Cash flow set </a:t>
            </a:r>
            <a:r>
              <a:rPr lang="en-US" sz="2400" b="1" i="1" dirty="0">
                <a:solidFill>
                  <a:srgbClr val="0000FF"/>
                </a:solidFill>
              </a:rPr>
              <a:t>b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000454"/>
              </p:ext>
            </p:extLst>
          </p:nvPr>
        </p:nvGraphicFramePr>
        <p:xfrm>
          <a:off x="912019" y="4876800"/>
          <a:ext cx="173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46" name="Equation" r:id="rId8" imgW="1739880" imgH="380880" progId="Equation.DSMT4">
                  <p:embed/>
                </p:oleObj>
              </mc:Choice>
              <mc:Fallback>
                <p:oleObj name="Equation" r:id="rId8" imgW="1739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9" y="4876800"/>
                        <a:ext cx="173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E8C0D-2DC4-4BED-95FE-89A3DB27BC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7058" y="1429785"/>
            <a:ext cx="2819400" cy="1168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AE9E3C-0FD3-4781-B5EF-6CB07D3E49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3700" y="3559046"/>
            <a:ext cx="1066800" cy="22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02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Present </a:t>
            </a:r>
            <a:r>
              <a:rPr lang="en-US" sz="2800" i="1" dirty="0"/>
              <a:t>and</a:t>
            </a:r>
            <a:r>
              <a:rPr lang="en-US" sz="2800" dirty="0"/>
              <a:t> Future Value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9327" y="1367770"/>
            <a:ext cx="8001000" cy="4422775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Consider the cash flows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752600" y="4072830"/>
            <a:ext cx="578501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719707" y="4186584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/>
              <a:t>0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76192" y="4185213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066940" y="4185213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2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739871" y="3591773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3</a:t>
            </a:r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V="1">
            <a:off x="2539285" y="2867073"/>
            <a:ext cx="0" cy="11978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 flipV="1">
            <a:off x="4559449" y="3189020"/>
            <a:ext cx="0" cy="88262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 flipV="1">
            <a:off x="5910794" y="2577580"/>
            <a:ext cx="0" cy="160763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4" name="Line 19"/>
          <p:cNvSpPr>
            <a:spLocks noChangeShapeType="1"/>
          </p:cNvSpPr>
          <p:nvPr/>
        </p:nvSpPr>
        <p:spPr bwMode="auto">
          <a:xfrm>
            <a:off x="5906682" y="4078312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5" name="Line 20"/>
          <p:cNvSpPr>
            <a:spLocks noChangeShapeType="1"/>
          </p:cNvSpPr>
          <p:nvPr/>
        </p:nvSpPr>
        <p:spPr bwMode="auto">
          <a:xfrm>
            <a:off x="5239233" y="4082424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6" name="Line 21"/>
          <p:cNvSpPr>
            <a:spLocks noChangeShapeType="1"/>
          </p:cNvSpPr>
          <p:nvPr/>
        </p:nvSpPr>
        <p:spPr bwMode="auto">
          <a:xfrm>
            <a:off x="4564931" y="4071459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7" name="Line 22"/>
          <p:cNvSpPr>
            <a:spLocks noChangeShapeType="1"/>
          </p:cNvSpPr>
          <p:nvPr/>
        </p:nvSpPr>
        <p:spPr bwMode="auto">
          <a:xfrm>
            <a:off x="3897482" y="4075571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8" name="Line 23"/>
          <p:cNvSpPr>
            <a:spLocks noChangeShapeType="1"/>
          </p:cNvSpPr>
          <p:nvPr/>
        </p:nvSpPr>
        <p:spPr bwMode="auto">
          <a:xfrm>
            <a:off x="2539285" y="4071459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39" name="Line 24"/>
          <p:cNvSpPr>
            <a:spLocks noChangeShapeType="1"/>
          </p:cNvSpPr>
          <p:nvPr/>
        </p:nvSpPr>
        <p:spPr bwMode="auto">
          <a:xfrm>
            <a:off x="1871836" y="4075571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40" name="Line 25"/>
          <p:cNvSpPr>
            <a:spLocks noChangeShapeType="1"/>
          </p:cNvSpPr>
          <p:nvPr/>
        </p:nvSpPr>
        <p:spPr bwMode="auto">
          <a:xfrm>
            <a:off x="3219069" y="4075571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41" name="Text Box 26"/>
          <p:cNvSpPr txBox="1">
            <a:spLocks noChangeArrowheads="1"/>
          </p:cNvSpPr>
          <p:nvPr/>
        </p:nvSpPr>
        <p:spPr bwMode="auto">
          <a:xfrm>
            <a:off x="4397726" y="4175620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4</a:t>
            </a:r>
          </a:p>
        </p:txBody>
      </p:sp>
      <p:sp>
        <p:nvSpPr>
          <p:cNvPr id="30742" name="Text Box 27"/>
          <p:cNvSpPr txBox="1">
            <a:spLocks noChangeArrowheads="1"/>
          </p:cNvSpPr>
          <p:nvPr/>
        </p:nvSpPr>
        <p:spPr bwMode="auto">
          <a:xfrm>
            <a:off x="5088475" y="4175620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5</a:t>
            </a:r>
          </a:p>
        </p:txBody>
      </p:sp>
      <p:sp>
        <p:nvSpPr>
          <p:cNvPr id="30743" name="Text Box 28"/>
          <p:cNvSpPr txBox="1">
            <a:spLocks noChangeArrowheads="1"/>
          </p:cNvSpPr>
          <p:nvPr/>
        </p:nvSpPr>
        <p:spPr bwMode="auto">
          <a:xfrm>
            <a:off x="5769629" y="4174249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6</a:t>
            </a:r>
          </a:p>
        </p:txBody>
      </p:sp>
      <p:sp>
        <p:nvSpPr>
          <p:cNvPr id="30744" name="Text Box 30"/>
          <p:cNvSpPr txBox="1">
            <a:spLocks noChangeArrowheads="1"/>
          </p:cNvSpPr>
          <p:nvPr/>
        </p:nvSpPr>
        <p:spPr bwMode="auto">
          <a:xfrm>
            <a:off x="6449413" y="4171508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7</a:t>
            </a:r>
          </a:p>
        </p:txBody>
      </p:sp>
      <p:sp>
        <p:nvSpPr>
          <p:cNvPr id="30745" name="Text Box 46"/>
          <p:cNvSpPr txBox="1">
            <a:spLocks noChangeArrowheads="1"/>
          </p:cNvSpPr>
          <p:nvPr/>
        </p:nvSpPr>
        <p:spPr bwMode="auto">
          <a:xfrm>
            <a:off x="7118232" y="4161914"/>
            <a:ext cx="304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8</a:t>
            </a:r>
          </a:p>
        </p:txBody>
      </p:sp>
      <p:sp>
        <p:nvSpPr>
          <p:cNvPr id="30746" name="Line 54"/>
          <p:cNvSpPr>
            <a:spLocks noChangeShapeType="1"/>
          </p:cNvSpPr>
          <p:nvPr/>
        </p:nvSpPr>
        <p:spPr bwMode="auto">
          <a:xfrm>
            <a:off x="3893371" y="4089248"/>
            <a:ext cx="0" cy="11978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47" name="Line 56"/>
          <p:cNvSpPr>
            <a:spLocks noChangeShapeType="1"/>
          </p:cNvSpPr>
          <p:nvPr/>
        </p:nvSpPr>
        <p:spPr bwMode="auto">
          <a:xfrm flipV="1">
            <a:off x="7248433" y="3181053"/>
            <a:ext cx="0" cy="88262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48" name="Line 58"/>
          <p:cNvSpPr>
            <a:spLocks noChangeShapeType="1"/>
          </p:cNvSpPr>
          <p:nvPr/>
        </p:nvSpPr>
        <p:spPr bwMode="auto">
          <a:xfrm>
            <a:off x="6594689" y="4072830"/>
            <a:ext cx="0" cy="1123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49" name="Text Box 59"/>
          <p:cNvSpPr txBox="1">
            <a:spLocks noChangeArrowheads="1"/>
          </p:cNvSpPr>
          <p:nvPr/>
        </p:nvSpPr>
        <p:spPr bwMode="auto">
          <a:xfrm>
            <a:off x="3345741" y="5350852"/>
            <a:ext cx="103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$ </a:t>
            </a:r>
            <a:r>
              <a:rPr lang="en-US" sz="2400" dirty="0"/>
              <a:t>300</a:t>
            </a:r>
          </a:p>
        </p:txBody>
      </p:sp>
      <p:sp>
        <p:nvSpPr>
          <p:cNvPr id="30750" name="Text Box 60"/>
          <p:cNvSpPr txBox="1">
            <a:spLocks noChangeArrowheads="1"/>
          </p:cNvSpPr>
          <p:nvPr/>
        </p:nvSpPr>
        <p:spPr bwMode="auto">
          <a:xfrm>
            <a:off x="2009574" y="2358400"/>
            <a:ext cx="103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$ </a:t>
            </a:r>
            <a:r>
              <a:rPr lang="en-US" sz="2400" dirty="0"/>
              <a:t>300</a:t>
            </a:r>
          </a:p>
        </p:txBody>
      </p:sp>
      <p:sp>
        <p:nvSpPr>
          <p:cNvPr id="30751" name="Text Box 61"/>
          <p:cNvSpPr txBox="1">
            <a:spLocks noChangeArrowheads="1"/>
          </p:cNvSpPr>
          <p:nvPr/>
        </p:nvSpPr>
        <p:spPr bwMode="auto">
          <a:xfrm>
            <a:off x="4018775" y="2594026"/>
            <a:ext cx="103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$ </a:t>
            </a:r>
            <a:r>
              <a:rPr lang="en-US" sz="2400" dirty="0"/>
              <a:t>200</a:t>
            </a:r>
          </a:p>
        </p:txBody>
      </p:sp>
      <p:sp>
        <p:nvSpPr>
          <p:cNvPr id="30752" name="Text Box 62"/>
          <p:cNvSpPr txBox="1">
            <a:spLocks noChangeArrowheads="1"/>
          </p:cNvSpPr>
          <p:nvPr/>
        </p:nvSpPr>
        <p:spPr bwMode="auto">
          <a:xfrm>
            <a:off x="5394103" y="2122563"/>
            <a:ext cx="103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/>
              <a:t>$ </a:t>
            </a:r>
            <a:r>
              <a:rPr lang="en-US" sz="2400"/>
              <a:t>400</a:t>
            </a:r>
          </a:p>
        </p:txBody>
      </p:sp>
      <p:sp>
        <p:nvSpPr>
          <p:cNvPr id="30753" name="Text Box 63"/>
          <p:cNvSpPr txBox="1">
            <a:spLocks noChangeArrowheads="1"/>
          </p:cNvSpPr>
          <p:nvPr/>
        </p:nvSpPr>
        <p:spPr bwMode="auto">
          <a:xfrm>
            <a:off x="6707093" y="2636032"/>
            <a:ext cx="1037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/>
              <a:t>$ </a:t>
            </a:r>
            <a:r>
              <a:rPr lang="en-US" sz="2400" dirty="0"/>
              <a:t>200</a:t>
            </a:r>
          </a:p>
        </p:txBody>
      </p:sp>
      <p:sp>
        <p:nvSpPr>
          <p:cNvPr id="30725" name="Rectangle 65"/>
          <p:cNvSpPr>
            <a:spLocks noChangeArrowheads="1"/>
          </p:cNvSpPr>
          <p:nvPr/>
        </p:nvSpPr>
        <p:spPr bwMode="auto">
          <a:xfrm>
            <a:off x="7044181" y="5335888"/>
            <a:ext cx="1265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d</a:t>
            </a:r>
            <a:r>
              <a:rPr lang="en-US" sz="2400" i="1" dirty="0"/>
              <a:t>  =  </a:t>
            </a:r>
            <a:r>
              <a:rPr lang="en-US" sz="2400" dirty="0"/>
              <a:t>6</a:t>
            </a:r>
            <a:r>
              <a:rPr lang="en-US" sz="2400" i="1" dirty="0"/>
              <a:t>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29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pic>
        <p:nvPicPr>
          <p:cNvPr id="10" name="Picture 9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6D6D3A77-404C-487C-8AD8-AF3BCACF3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469389"/>
            <a:ext cx="3672048" cy="24480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 descr="A picture containing person, indoor, wall, man&#10;&#10;Description generated with very high confidence">
            <a:extLst>
              <a:ext uri="{FF2B5EF4-FFF2-40B4-BE49-F238E27FC236}">
                <a16:creationId xmlns:a16="http://schemas.microsoft.com/office/drawing/2014/main" id="{E1A3E950-1005-4203-A118-CB2B9C810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625758"/>
            <a:ext cx="4025900" cy="2683933"/>
          </a:xfrm>
          <a:prstGeom prst="rect">
            <a:avLst/>
          </a:prstGeom>
        </p:spPr>
      </p:pic>
      <p:pic>
        <p:nvPicPr>
          <p:cNvPr id="6" name="Picture 5" descr="A person standing in front of a cake&#10;&#10;Description generated with high confidence">
            <a:extLst>
              <a:ext uri="{FF2B5EF4-FFF2-40B4-BE49-F238E27FC236}">
                <a16:creationId xmlns:a16="http://schemas.microsoft.com/office/drawing/2014/main" id="{2B190022-CBFD-473F-9352-7B0B22D3F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03" y="5064217"/>
            <a:ext cx="2743200" cy="1828800"/>
          </a:xfrm>
          <a:prstGeom prst="rect">
            <a:avLst/>
          </a:prstGeom>
        </p:spPr>
      </p:pic>
      <p:pic>
        <p:nvPicPr>
          <p:cNvPr id="8" name="Picture 7" descr="A picture containing man, person, indoor&#10;&#10;Description generated with very high confidence">
            <a:extLst>
              <a:ext uri="{FF2B5EF4-FFF2-40B4-BE49-F238E27FC236}">
                <a16:creationId xmlns:a16="http://schemas.microsoft.com/office/drawing/2014/main" id="{0011754B-2EA9-4269-B53E-8291D7CB8A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30585"/>
            <a:ext cx="3325652" cy="2217101"/>
          </a:xfrm>
          <a:prstGeom prst="rect">
            <a:avLst/>
          </a:prstGeom>
        </p:spPr>
      </p:pic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32488" y="1375333"/>
            <a:ext cx="4968240" cy="2250425"/>
          </a:xfrm>
          <a:gradFill>
            <a:gsLst>
              <a:gs pos="0">
                <a:srgbClr val="FFC000"/>
              </a:gs>
              <a:gs pos="47000">
                <a:srgbClr val="FFCC00"/>
              </a:gs>
              <a:gs pos="100000">
                <a:srgbClr val="E9E595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HW 6 is posted. 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Quiz 6 on Thursday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Reading Chapter 5, 6, &amp; App A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Need EOH Volunteers – 				</a:t>
            </a:r>
            <a:r>
              <a:rPr lang="en-US" sz="2400" dirty="0" err="1">
                <a:solidFill>
                  <a:srgbClr val="0000FF"/>
                </a:solidFill>
              </a:rPr>
              <a:t>Xtra</a:t>
            </a:r>
            <a:r>
              <a:rPr lang="en-US" sz="2400" dirty="0">
                <a:solidFill>
                  <a:srgbClr val="0000FF"/>
                </a:solidFill>
              </a:rPr>
              <a:t> Credit Opportunity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>
                <a:solidFill>
                  <a:srgbClr val="006666"/>
                </a:solidFill>
              </a:rPr>
              <a:t>Present </a:t>
            </a:r>
            <a:r>
              <a:rPr lang="en-US" sz="2800" i="1" dirty="0">
                <a:solidFill>
                  <a:srgbClr val="006666"/>
                </a:solidFill>
              </a:rPr>
              <a:t>and</a:t>
            </a:r>
            <a:r>
              <a:rPr lang="en-US" sz="2800" dirty="0">
                <a:solidFill>
                  <a:srgbClr val="006666"/>
                </a:solidFill>
              </a:rPr>
              <a:t> Future Value Example </a:t>
            </a:r>
            <a:r>
              <a:rPr lang="en-US" sz="2400" dirty="0">
                <a:solidFill>
                  <a:srgbClr val="006666"/>
                </a:solidFill>
              </a:rPr>
              <a:t>(</a:t>
            </a:r>
            <a:r>
              <a:rPr lang="en-US" sz="3200" dirty="0"/>
              <a:t>cont.)</a:t>
            </a:r>
            <a:endParaRPr lang="en-US" dirty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694" y="1092200"/>
            <a:ext cx="9104312" cy="802287"/>
          </a:xfrm>
          <a:noFill/>
        </p:spPr>
        <p:txBody>
          <a:bodyPr/>
          <a:lstStyle/>
          <a:p>
            <a:pPr>
              <a:lnSpc>
                <a:spcPct val="170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Compute </a:t>
            </a:r>
            <a:r>
              <a:rPr lang="en-US" sz="2400" i="1" dirty="0">
                <a:sym typeface="Symbol" pitchFamily="18" charset="2"/>
              </a:rPr>
              <a:t>F</a:t>
            </a:r>
            <a:r>
              <a:rPr lang="en-US" sz="900" i="1" dirty="0">
                <a:sym typeface="Symbol" pitchFamily="18" charset="2"/>
              </a:rPr>
              <a:t> </a:t>
            </a:r>
            <a:r>
              <a:rPr lang="en-US" sz="2400" baseline="-25000" dirty="0">
                <a:sym typeface="Symbol" pitchFamily="18" charset="2"/>
              </a:rPr>
              <a:t>8</a:t>
            </a:r>
            <a:r>
              <a:rPr lang="en-US" sz="2400" dirty="0">
                <a:sym typeface="Symbol" pitchFamily="18" charset="2"/>
              </a:rPr>
              <a:t> at  </a:t>
            </a:r>
            <a:r>
              <a:rPr lang="en-US" sz="2400" i="1" dirty="0">
                <a:sym typeface="Symbol" pitchFamily="18" charset="2"/>
              </a:rPr>
              <a:t>t = </a:t>
            </a:r>
            <a:r>
              <a:rPr lang="en-US" sz="2400" dirty="0">
                <a:sym typeface="Symbol" pitchFamily="18" charset="2"/>
              </a:rPr>
              <a:t>8 for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= </a:t>
            </a:r>
            <a:r>
              <a:rPr lang="en-US" sz="2400" dirty="0">
                <a:sym typeface="Symbol" pitchFamily="18" charset="2"/>
              </a:rPr>
              <a:t>6</a:t>
            </a:r>
            <a:r>
              <a:rPr lang="en-US" sz="2400" i="1" dirty="0">
                <a:sym typeface="Symbol" pitchFamily="18" charset="2"/>
              </a:rPr>
              <a:t>%</a:t>
            </a:r>
            <a:r>
              <a:rPr lang="en-US" sz="24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512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03759"/>
              </p:ext>
            </p:extLst>
          </p:nvPr>
        </p:nvGraphicFramePr>
        <p:xfrm>
          <a:off x="1505772" y="1843244"/>
          <a:ext cx="5580828" cy="126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7" name="Equation" r:id="rId4" imgW="6565680" imgH="1485720" progId="Equation.DSMT4">
                  <p:embed/>
                </p:oleObj>
              </mc:Choice>
              <mc:Fallback>
                <p:oleObj name="Equation" r:id="rId4" imgW="656568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772" y="1843244"/>
                        <a:ext cx="5580828" cy="126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77808"/>
              </p:ext>
            </p:extLst>
          </p:nvPr>
        </p:nvGraphicFramePr>
        <p:xfrm>
          <a:off x="1505772" y="5257800"/>
          <a:ext cx="6132513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8" name="Equation" r:id="rId6" imgW="7213320" imgH="1473120" progId="Equation.DSMT4">
                  <p:embed/>
                </p:oleObj>
              </mc:Choice>
              <mc:Fallback>
                <p:oleObj name="Equation" r:id="rId6" imgW="721332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772" y="5257800"/>
                        <a:ext cx="6132513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52400" y="2060003"/>
            <a:ext cx="990600" cy="704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19001"/>
                </a:solidFill>
                <a:sym typeface="Symbol" pitchFamily="18" charset="2"/>
              </a:rPr>
              <a:t>Future Value</a:t>
            </a:r>
            <a:endParaRPr lang="en-US" sz="2000" b="1" dirty="0">
              <a:solidFill>
                <a:srgbClr val="F19001"/>
              </a:solidFill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14440" y="5530126"/>
            <a:ext cx="1066800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19001"/>
                </a:solidFill>
                <a:sym typeface="Symbol" pitchFamily="18" charset="2"/>
              </a:rPr>
              <a:t>Present Value</a:t>
            </a:r>
            <a:endParaRPr lang="en-US" sz="2000" b="1" dirty="0">
              <a:solidFill>
                <a:srgbClr val="F1900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24053C1-30C2-40BF-B497-720B3CA7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94" y="4586375"/>
            <a:ext cx="91043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9250" indent="-349250">
              <a:lnSpc>
                <a:spcPct val="130000"/>
              </a:lnSpc>
              <a:spcBef>
                <a:spcPct val="0"/>
              </a:spcBef>
              <a:buFontTx/>
              <a:tabLst>
                <a:tab pos="2462213" algn="l"/>
                <a:tab pos="5597525" algn="l"/>
              </a:tabLst>
            </a:pPr>
            <a:r>
              <a:rPr lang="en-US" sz="2400" kern="0" dirty="0">
                <a:sym typeface="Symbol" pitchFamily="18" charset="2"/>
              </a:rPr>
              <a:t>Next compute </a:t>
            </a:r>
            <a:r>
              <a:rPr lang="en-US" sz="2400" i="1" kern="0" dirty="0">
                <a:sym typeface="Symbol" pitchFamily="18" charset="2"/>
              </a:rPr>
              <a:t>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EE1E0-DD81-43B5-ACBE-C4479EC49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084" y="2764331"/>
            <a:ext cx="4050222" cy="2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115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>
                <a:solidFill>
                  <a:srgbClr val="006666"/>
                </a:solidFill>
              </a:rPr>
              <a:t>Present </a:t>
            </a:r>
            <a:r>
              <a:rPr lang="en-US" sz="2800" i="1" dirty="0">
                <a:solidFill>
                  <a:srgbClr val="006666"/>
                </a:solidFill>
              </a:rPr>
              <a:t>and</a:t>
            </a:r>
            <a:r>
              <a:rPr lang="en-US" sz="2800" dirty="0">
                <a:solidFill>
                  <a:srgbClr val="006666"/>
                </a:solidFill>
              </a:rPr>
              <a:t> Future Value Example </a:t>
            </a:r>
            <a:r>
              <a:rPr lang="en-US" sz="2400" dirty="0">
                <a:solidFill>
                  <a:srgbClr val="006666"/>
                </a:solidFill>
              </a:rPr>
              <a:t>(</a:t>
            </a:r>
            <a:r>
              <a:rPr lang="en-US" sz="3200" dirty="0"/>
              <a:t>cont.)</a:t>
            </a:r>
            <a:endParaRPr lang="en-US" dirty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694" y="1092200"/>
            <a:ext cx="9104312" cy="802287"/>
          </a:xfrm>
          <a:noFill/>
        </p:spPr>
        <p:txBody>
          <a:bodyPr/>
          <a:lstStyle/>
          <a:p>
            <a:pPr>
              <a:lnSpc>
                <a:spcPct val="170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r>
              <a:rPr lang="en-US" sz="2400" b="1" i="1" dirty="0">
                <a:sym typeface="Symbol" pitchFamily="18" charset="2"/>
              </a:rPr>
              <a:t>F</a:t>
            </a:r>
            <a:r>
              <a:rPr lang="en-US" sz="900" b="1" i="1" dirty="0">
                <a:sym typeface="Symbol" pitchFamily="18" charset="2"/>
              </a:rPr>
              <a:t> </a:t>
            </a:r>
            <a:r>
              <a:rPr lang="en-US" sz="2400" b="1" baseline="-25000" dirty="0">
                <a:sym typeface="Symbol" pitchFamily="18" charset="2"/>
              </a:rPr>
              <a:t>8 </a:t>
            </a:r>
            <a:r>
              <a:rPr lang="en-US" sz="2400" b="1" i="1" baseline="-25000" dirty="0">
                <a:sym typeface="Symbol" pitchFamily="18" charset="2"/>
              </a:rPr>
              <a:t>(i.e. t = 8)</a:t>
            </a:r>
            <a:r>
              <a:rPr lang="en-US" sz="2400" b="1" i="1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= $ 951.56  </a:t>
            </a:r>
            <a:r>
              <a:rPr lang="en-US" sz="2400" dirty="0">
                <a:sym typeface="Symbol" pitchFamily="18" charset="2"/>
              </a:rPr>
              <a:t>for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= </a:t>
            </a:r>
            <a:r>
              <a:rPr lang="en-US" sz="2400" dirty="0">
                <a:sym typeface="Symbol" pitchFamily="18" charset="2"/>
              </a:rPr>
              <a:t>6</a:t>
            </a:r>
            <a:r>
              <a:rPr lang="en-US" sz="2400" i="1" dirty="0">
                <a:sym typeface="Symbol" pitchFamily="18" charset="2"/>
              </a:rPr>
              <a:t>%</a:t>
            </a:r>
            <a:r>
              <a:rPr lang="en-US" sz="24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512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45136"/>
              </p:ext>
            </p:extLst>
          </p:nvPr>
        </p:nvGraphicFramePr>
        <p:xfrm>
          <a:off x="838200" y="3917548"/>
          <a:ext cx="4381200" cy="50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3" name="Equation" r:id="rId4" imgW="4381200" imgH="507960" progId="Equation.DSMT4">
                  <p:embed/>
                </p:oleObj>
              </mc:Choice>
              <mc:Fallback>
                <p:oleObj name="Equation" r:id="rId4" imgW="4381200" imgH="507960" progId="Equation.DSMT4">
                  <p:embed/>
                  <p:pic>
                    <p:nvPicPr>
                      <p:cNvPr id="512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17548"/>
                        <a:ext cx="4381200" cy="507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791200" y="1276545"/>
            <a:ext cx="990600" cy="704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19001"/>
                </a:solidFill>
                <a:sym typeface="Symbol" pitchFamily="18" charset="2"/>
              </a:rPr>
              <a:t>Future Value</a:t>
            </a:r>
            <a:endParaRPr lang="en-US" sz="2000" b="1" dirty="0">
              <a:solidFill>
                <a:srgbClr val="F19001"/>
              </a:solidFill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5753100" y="2401559"/>
            <a:ext cx="1066800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19001"/>
                </a:solidFill>
                <a:sym typeface="Symbol" pitchFamily="18" charset="2"/>
              </a:rPr>
              <a:t>Present Value</a:t>
            </a:r>
            <a:endParaRPr lang="en-US" sz="2000" b="1" dirty="0">
              <a:solidFill>
                <a:srgbClr val="F1900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24053C1-30C2-40BF-B497-720B3CA7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32637"/>
            <a:ext cx="91043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9250" indent="-349250">
              <a:lnSpc>
                <a:spcPct val="130000"/>
              </a:lnSpc>
              <a:spcBef>
                <a:spcPct val="0"/>
              </a:spcBef>
              <a:buFontTx/>
              <a:tabLst>
                <a:tab pos="2462213" algn="l"/>
                <a:tab pos="5597525" algn="l"/>
              </a:tabLst>
            </a:pPr>
            <a:r>
              <a:rPr lang="en-US" sz="2400" b="1" i="1" kern="0" dirty="0">
                <a:sym typeface="Symbol" pitchFamily="18" charset="2"/>
              </a:rPr>
              <a:t>P</a:t>
            </a:r>
            <a:r>
              <a:rPr lang="en-US" sz="2400" b="1" i="1" kern="0" baseline="-25000" dirty="0">
                <a:sym typeface="Symbol" pitchFamily="18" charset="2"/>
              </a:rPr>
              <a:t>(i.e. t = 0)</a:t>
            </a:r>
            <a:r>
              <a:rPr lang="en-US" sz="2400" b="1" i="1" kern="0" dirty="0">
                <a:sym typeface="Symbol" pitchFamily="18" charset="2"/>
              </a:rPr>
              <a:t>   </a:t>
            </a:r>
            <a:r>
              <a:rPr lang="en-US" sz="2400" b="1" kern="0" dirty="0">
                <a:sym typeface="Symbol" pitchFamily="18" charset="2"/>
              </a:rPr>
              <a:t>= $ 597.04  </a:t>
            </a:r>
            <a:r>
              <a:rPr lang="en-US" sz="2400" dirty="0">
                <a:sym typeface="Symbol" pitchFamily="18" charset="2"/>
              </a:rPr>
              <a:t>for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i="1" dirty="0">
                <a:sym typeface="Symbol" pitchFamily="18" charset="2"/>
              </a:rPr>
              <a:t> = </a:t>
            </a:r>
            <a:r>
              <a:rPr lang="en-US" sz="2400" dirty="0">
                <a:sym typeface="Symbol" pitchFamily="18" charset="2"/>
              </a:rPr>
              <a:t>6</a:t>
            </a:r>
            <a:r>
              <a:rPr lang="en-US" sz="2400" i="1" dirty="0">
                <a:sym typeface="Symbol" pitchFamily="18" charset="2"/>
              </a:rPr>
              <a:t>%</a:t>
            </a:r>
            <a:r>
              <a:rPr lang="en-US" sz="2400" dirty="0">
                <a:sym typeface="Symbol" pitchFamily="18" charset="2"/>
              </a:rPr>
              <a:t> </a:t>
            </a:r>
            <a:endParaRPr lang="en-US" sz="2400" kern="0" dirty="0">
              <a:sym typeface="Symbol" pitchFamily="18" charset="2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7A34BAD-ACDB-45C0-BF54-A4C245CB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0" y="3262251"/>
            <a:ext cx="4132564" cy="5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9250" indent="-349250">
              <a:spcBef>
                <a:spcPct val="0"/>
              </a:spcBef>
              <a:buFontTx/>
              <a:tabLst>
                <a:tab pos="2462213" algn="l"/>
                <a:tab pos="5597525" algn="l"/>
              </a:tabLst>
            </a:pPr>
            <a:r>
              <a:rPr lang="en-US" sz="2400" b="1" kern="0" dirty="0">
                <a:solidFill>
                  <a:srgbClr val="0000FF"/>
                </a:solidFill>
                <a:sym typeface="Symbol" pitchFamily="18" charset="2"/>
              </a:rPr>
              <a:t>Check equivalency   </a:t>
            </a:r>
            <a:endParaRPr lang="en-US" sz="2400" b="1" i="1" kern="0" dirty="0">
              <a:solidFill>
                <a:srgbClr val="0000FF"/>
              </a:solidFill>
              <a:sym typeface="Symbol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EE1E0-DD81-43B5-ACBE-C4479EC49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316154"/>
            <a:ext cx="4050222" cy="2439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F28B-05F1-4BCA-9C9D-C44C92D10683}"/>
              </a:ext>
            </a:extLst>
          </p:cNvPr>
          <p:cNvSpPr txBox="1"/>
          <p:nvPr/>
        </p:nvSpPr>
        <p:spPr>
          <a:xfrm>
            <a:off x="5365478" y="394751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2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3505200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400" dirty="0"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capital investment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(i.e. renewable energy project) r</a:t>
            </a:r>
            <a:r>
              <a:rPr lang="en-US" sz="2400" dirty="0">
                <a:ea typeface="+mn-ea"/>
                <a:cs typeface="Times New Roman" pitchFamily="18" charset="0"/>
                <a:sym typeface="Symbol" pitchFamily="18" charset="2"/>
              </a:rPr>
              <a:t>equires funding</a:t>
            </a:r>
          </a:p>
          <a:p>
            <a:pPr marL="858838" lvl="1" indent="-342900">
              <a:spcBef>
                <a:spcPct val="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Borrowed from a bank</a:t>
            </a:r>
          </a:p>
          <a:p>
            <a:pPr marL="858838" lvl="1" indent="-342900">
              <a:spcBef>
                <a:spcPct val="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Obtained from investors, or </a:t>
            </a:r>
          </a:p>
          <a:p>
            <a:pPr marL="858838" lvl="1" indent="-342900">
              <a:spcBef>
                <a:spcPct val="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Supplied from the owner</a:t>
            </a:r>
            <a:r>
              <a:rPr lang="en-US" sz="2200" dirty="0">
                <a:latin typeface="Arial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lang="en-US" sz="2200" dirty="0">
                <a:cs typeface="Times New Roman" pitchFamily="18" charset="0"/>
                <a:sym typeface="Symbol" pitchFamily="18" charset="2"/>
              </a:rPr>
              <a:t>s own accounts</a:t>
            </a:r>
          </a:p>
          <a:p>
            <a:pPr marL="461963" indent="-461963">
              <a:spcBef>
                <a:spcPct val="0"/>
              </a:spcBef>
            </a:pPr>
            <a:endParaRPr lang="en-US" sz="2400" dirty="0">
              <a:cs typeface="Times New Roman" pitchFamily="18" charset="0"/>
              <a:sym typeface="Symbol" pitchFamily="18" charset="2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400" dirty="0">
                <a:cs typeface="Times New Roman" pitchFamily="18" charset="0"/>
                <a:sym typeface="Symbol" pitchFamily="18" charset="2"/>
              </a:rPr>
              <a:t>Conceptually, an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investment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is a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loan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w/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 that converts investment costs into a series of equal annual payments that return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capital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to the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investor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 bwMode="auto">
          <a:xfrm>
            <a:off x="457200" y="762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Annualized Investment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7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Annual Payments Example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152400" y="1298828"/>
            <a:ext cx="8610600" cy="6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indent="-231775" eaLnBrk="0" hangingPunct="0">
              <a:spcBef>
                <a:spcPct val="0"/>
              </a:spcBef>
              <a:buSzPct val="125000"/>
              <a:tabLst>
                <a:tab pos="2462213" algn="l"/>
                <a:tab pos="5597525" algn="l"/>
              </a:tabLst>
              <a:defRPr/>
            </a:pPr>
            <a:r>
              <a:rPr lang="en-US" sz="2400" kern="0" dirty="0">
                <a:latin typeface="+mn-lt"/>
                <a:sym typeface="Symbol" pitchFamily="18" charset="2"/>
              </a:rPr>
              <a:t>What value must </a:t>
            </a:r>
            <a:r>
              <a:rPr lang="en-US" sz="2400" b="1" i="1" kern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A</a:t>
            </a:r>
            <a:r>
              <a:rPr lang="en-US" sz="2400" kern="0" dirty="0">
                <a:latin typeface="+mn-lt"/>
                <a:sym typeface="Symbol" pitchFamily="18" charset="2"/>
              </a:rPr>
              <a:t> have to make these cash flows equivalent?</a:t>
            </a:r>
            <a:endParaRPr lang="en-US" sz="2400" i="1" kern="0" dirty="0">
              <a:latin typeface="+mn-lt"/>
              <a:sym typeface="Symbol" pitchFamily="18" charset="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81000" y="4399965"/>
            <a:ext cx="7061200" cy="51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indent="-461963" eaLnBrk="0" hangingPunct="0">
              <a:spcBef>
                <a:spcPct val="0"/>
              </a:spcBef>
              <a:buSzPct val="125000"/>
              <a:tabLst>
                <a:tab pos="2462213" algn="l"/>
                <a:tab pos="5597525" algn="l"/>
              </a:tabLst>
              <a:defRPr/>
            </a:pPr>
            <a:r>
              <a:rPr lang="en-US" sz="2400" b="1" kern="0" dirty="0">
                <a:latin typeface="+mn-lt"/>
                <a:sym typeface="Symbol" pitchFamily="18" charset="2"/>
              </a:rPr>
              <a:t>Solution:   </a:t>
            </a:r>
            <a:r>
              <a:rPr lang="en-US" sz="2400" kern="0" dirty="0">
                <a:latin typeface="+mn-lt"/>
                <a:sym typeface="Symbol" pitchFamily="18" charset="2"/>
              </a:rPr>
              <a:t>Find </a:t>
            </a:r>
            <a:r>
              <a:rPr lang="en-US" sz="2400" b="1" kern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A</a:t>
            </a:r>
            <a:r>
              <a:rPr lang="en-US" sz="2400" kern="0" dirty="0">
                <a:latin typeface="+mn-lt"/>
                <a:sym typeface="Symbol" pitchFamily="18" charset="2"/>
              </a:rPr>
              <a:t> such that the </a:t>
            </a:r>
            <a:r>
              <a:rPr lang="en-US" sz="2400" b="1" kern="0" dirty="0">
                <a:solidFill>
                  <a:srgbClr val="0000FF"/>
                </a:solidFill>
                <a:latin typeface="+mn-lt"/>
                <a:sym typeface="Symbol" pitchFamily="18" charset="2"/>
              </a:rPr>
              <a:t>NPV</a:t>
            </a:r>
            <a:r>
              <a:rPr lang="en-US" sz="2400" kern="0" dirty="0">
                <a:latin typeface="+mn-lt"/>
                <a:sym typeface="Symbol" pitchFamily="18" charset="2"/>
              </a:rPr>
              <a:t> = </a:t>
            </a:r>
            <a:r>
              <a:rPr lang="en-US" sz="2400" b="1" i="1" kern="0" dirty="0">
                <a:latin typeface="+mn-lt"/>
                <a:sym typeface="Symbol" pitchFamily="18" charset="2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259BE-8ECB-4649-B591-A7141EC0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908425"/>
            <a:ext cx="3845871" cy="2526367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179507DA-CD03-4E14-A033-80590F605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17561"/>
            <a:ext cx="8686800" cy="8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61963" indent="-461963">
              <a:spcBef>
                <a:spcPts val="600"/>
              </a:spcBef>
              <a:buFontTx/>
              <a:tabLst>
                <a:tab pos="2462213" algn="l"/>
                <a:tab pos="5597525" algn="l"/>
              </a:tabLst>
            </a:pPr>
            <a:r>
              <a:rPr lang="en-US" sz="2400" kern="0" dirty="0">
                <a:sym typeface="Symbol" pitchFamily="18" charset="2"/>
              </a:rPr>
              <a:t>Write down the equation for the net present value of the cash flow set, set equal to zero, then solve for A</a:t>
            </a:r>
          </a:p>
          <a:p>
            <a:pPr marL="461963" indent="-461963">
              <a:spcBef>
                <a:spcPts val="600"/>
              </a:spcBef>
              <a:buFontTx/>
              <a:tabLst>
                <a:tab pos="2462213" algn="l"/>
                <a:tab pos="5597525" algn="l"/>
              </a:tabLst>
            </a:pPr>
            <a:endParaRPr lang="en-US" sz="2400" kern="0" dirty="0">
              <a:sym typeface="Symbol" pitchFamily="18" charset="2"/>
            </a:endParaRPr>
          </a:p>
          <a:p>
            <a:pPr marL="461963" indent="-461963">
              <a:lnSpc>
                <a:spcPct val="175000"/>
              </a:lnSpc>
              <a:spcBef>
                <a:spcPct val="0"/>
              </a:spcBef>
              <a:buFontTx/>
              <a:tabLst>
                <a:tab pos="2462213" algn="l"/>
                <a:tab pos="5597525" algn="l"/>
              </a:tabLst>
            </a:pPr>
            <a:endParaRPr lang="en-US" sz="2400" kern="0" dirty="0">
              <a:sym typeface="Symbol" pitchFamily="18" charset="2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7F43079-49C5-4FFF-902A-36E2CADB2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96339"/>
              </p:ext>
            </p:extLst>
          </p:nvPr>
        </p:nvGraphicFramePr>
        <p:xfrm>
          <a:off x="1066800" y="6057750"/>
          <a:ext cx="601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2" name="Equation" r:id="rId5" imgW="6019560" imgH="406080" progId="Equation.DSMT4">
                  <p:embed/>
                </p:oleObj>
              </mc:Choice>
              <mc:Fallback>
                <p:oleObj name="Equation" r:id="rId5" imgW="6019560" imgH="4060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57750"/>
                        <a:ext cx="601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6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3200" dirty="0"/>
              <a:t>Cash Flows (cont.)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360" y="1405774"/>
            <a:ext cx="9037638" cy="5975350"/>
          </a:xfrm>
          <a:noFill/>
        </p:spPr>
        <p:txBody>
          <a:bodyPr/>
          <a:lstStyle/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Carrying forward:  NPV of the cash flow set, set equal to zero, solves for A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461963" indent="-461963">
              <a:lnSpc>
                <a:spcPct val="175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91076"/>
              </p:ext>
            </p:extLst>
          </p:nvPr>
        </p:nvGraphicFramePr>
        <p:xfrm>
          <a:off x="469822" y="2902962"/>
          <a:ext cx="4241520" cy="79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29" name="Equation" r:id="rId4" imgW="4241520" imgH="799920" progId="Equation.DSMT4">
                  <p:embed/>
                </p:oleObj>
              </mc:Choice>
              <mc:Fallback>
                <p:oleObj name="Equation" r:id="rId4" imgW="42415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22" y="2902962"/>
                        <a:ext cx="4241520" cy="79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40737"/>
              </p:ext>
            </p:extLst>
          </p:nvPr>
        </p:nvGraphicFramePr>
        <p:xfrm>
          <a:off x="4811478" y="2898493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30" name="Equation" r:id="rId6" imgW="3733560" imgH="863280" progId="Equation.DSMT4">
                  <p:embed/>
                </p:oleObj>
              </mc:Choice>
              <mc:Fallback>
                <p:oleObj name="Equation" r:id="rId6" imgW="37335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478" y="2898493"/>
                        <a:ext cx="3733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445195"/>
              </p:ext>
            </p:extLst>
          </p:nvPr>
        </p:nvGraphicFramePr>
        <p:xfrm>
          <a:off x="2580383" y="4087784"/>
          <a:ext cx="563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31" name="Equation" r:id="rId8" imgW="5638680" imgH="838080" progId="Equation.DSMT4">
                  <p:embed/>
                </p:oleObj>
              </mc:Choice>
              <mc:Fallback>
                <p:oleObj name="Equation" r:id="rId8" imgW="5638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383" y="4087784"/>
                        <a:ext cx="563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827783" y="4175251"/>
            <a:ext cx="1371600" cy="685800"/>
          </a:xfrm>
          <a:prstGeom prst="rightArrow">
            <a:avLst/>
          </a:prstGeom>
          <a:solidFill>
            <a:schemeClr val="accent2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89544"/>
              </p:ext>
            </p:extLst>
          </p:nvPr>
        </p:nvGraphicFramePr>
        <p:xfrm>
          <a:off x="3478686" y="5654338"/>
          <a:ext cx="1600200" cy="34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32" name="Equation" r:id="rId10" imgW="1600200" imgH="342720" progId="Equation.DSMT4">
                  <p:embed/>
                </p:oleObj>
              </mc:Choice>
              <mc:Fallback>
                <p:oleObj name="Equation" r:id="rId10" imgW="16002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686" y="5654338"/>
                        <a:ext cx="1600200" cy="34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374121" y="5410200"/>
            <a:ext cx="1828800" cy="83099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19001"/>
                </a:solidFill>
                <a:sym typeface="Symbol" pitchFamily="18" charset="2"/>
              </a:rPr>
              <a:t>Annualized Value (A)</a:t>
            </a:r>
            <a:endParaRPr lang="en-US" sz="2400" b="1" dirty="0">
              <a:solidFill>
                <a:srgbClr val="F1900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725" y="5594866"/>
            <a:ext cx="25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As </a:t>
            </a:r>
            <a:r>
              <a:rPr lang="en-US" sz="2400" b="1" i="1" dirty="0">
                <a:solidFill>
                  <a:srgbClr val="0000FF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goes to zero?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EA1EB54-07D9-4A7D-A66C-7822C7C6E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069965"/>
              </p:ext>
            </p:extLst>
          </p:nvPr>
        </p:nvGraphicFramePr>
        <p:xfrm>
          <a:off x="2068986" y="2217519"/>
          <a:ext cx="601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33" name="Equation" r:id="rId12" imgW="6019560" imgH="406080" progId="Equation.DSMT4">
                  <p:embed/>
                </p:oleObj>
              </mc:Choice>
              <mc:Fallback>
                <p:oleObj name="Equation" r:id="rId12" imgW="6019560" imgH="4060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17F43079-49C5-4FFF-902A-36E2CADB2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986" y="2217519"/>
                        <a:ext cx="601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191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246174" y="124461"/>
            <a:ext cx="4572000" cy="1066800"/>
          </a:xfrm>
        </p:spPr>
        <p:txBody>
          <a:bodyPr/>
          <a:lstStyle/>
          <a:p>
            <a:r>
              <a:rPr lang="en-US" sz="2800" dirty="0"/>
              <a:t>Annualized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</p:spPr>
            <p:txBody>
              <a:bodyPr/>
              <a:lstStyle/>
              <a:p>
                <a:pPr marL="349250" indent="-349250">
                  <a:spcBef>
                    <a:spcPct val="0"/>
                  </a:spcBef>
                  <a:defRPr/>
                </a:pPr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Then, the equal annual payments are given by</a:t>
                </a:r>
              </a:p>
              <a:p>
                <a:pPr marL="349250" indent="-349250">
                  <a:spcBef>
                    <a:spcPct val="0"/>
                  </a:spcBef>
                  <a:defRPr/>
                </a:pPr>
                <a:endParaRPr lang="en-US" sz="2400" dirty="0">
                  <a:cs typeface="Times New Roman" pitchFamily="18" charset="0"/>
                  <a:sym typeface="Symbol" pitchFamily="18" charset="2"/>
                </a:endParaRPr>
              </a:p>
              <a:p>
                <a:pPr marL="349250" indent="-349250">
                  <a:spcBef>
                    <a:spcPct val="0"/>
                  </a:spcBef>
                  <a:defRPr/>
                </a:pPr>
                <a:endParaRPr lang="en-US" sz="2400" dirty="0">
                  <a:cs typeface="Times New Roman" pitchFamily="18" charset="0"/>
                  <a:sym typeface="Symbol" pitchFamily="18" charset="2"/>
                </a:endParaRPr>
              </a:p>
              <a:p>
                <a:pPr marL="349250" indent="-349250">
                  <a:spcBef>
                    <a:spcPct val="0"/>
                  </a:spcBef>
                  <a:defRPr/>
                </a:pPr>
                <a:endParaRPr lang="en-US" sz="2400" dirty="0">
                  <a:cs typeface="Times New Roman" pitchFamily="18" charset="0"/>
                  <a:sym typeface="Symbol" pitchFamily="18" charset="2"/>
                </a:endParaRPr>
              </a:p>
              <a:p>
                <a:pPr marL="349250" indent="-349250">
                  <a:spcBef>
                    <a:spcPct val="0"/>
                  </a:spcBef>
                  <a:defRPr/>
                </a:pPr>
                <a:endParaRPr lang="en-US" sz="2400" dirty="0">
                  <a:cs typeface="Times New Roman" pitchFamily="18" charset="0"/>
                  <a:sym typeface="Symbol" pitchFamily="18" charset="2"/>
                </a:endParaRPr>
              </a:p>
              <a:p>
                <a:pPr marL="349250" indent="-349250">
                  <a:spcBef>
                    <a:spcPct val="0"/>
                  </a:spcBef>
                  <a:defRPr/>
                </a:pPr>
                <a:endParaRPr lang="en-US" sz="2400" dirty="0">
                  <a:cs typeface="Times New Roman" pitchFamily="18" charset="0"/>
                  <a:sym typeface="Symbol" pitchFamily="18" charset="2"/>
                </a:endParaRPr>
              </a:p>
              <a:p>
                <a:pPr marL="349250" indent="-349250">
                  <a:spcBef>
                    <a:spcPct val="0"/>
                  </a:spcBef>
                  <a:defRPr/>
                </a:pPr>
                <a:endParaRPr lang="en-US" sz="2400" dirty="0">
                  <a:cs typeface="Times New Roman" pitchFamily="18" charset="0"/>
                  <a:sym typeface="Symbol" pitchFamily="18" charset="2"/>
                </a:endParaRPr>
              </a:p>
              <a:p>
                <a:pPr marL="349250" indent="-349250">
                  <a:spcBef>
                    <a:spcPts val="1200"/>
                  </a:spcBef>
                  <a:defRPr/>
                </a:pPr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The </a:t>
                </a:r>
                <a:r>
                  <a:rPr lang="en-US" sz="2400" b="1" i="1" dirty="0">
                    <a:solidFill>
                      <a:srgbClr val="C00000"/>
                    </a:solidFill>
                  </a:rPr>
                  <a:t>CRF </a:t>
                </a:r>
                <a:r>
                  <a:rPr lang="en-US" sz="2400" dirty="0">
                    <a:solidFill>
                      <a:srgbClr val="C00000"/>
                    </a:solidFill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en-US" sz="2400" i="1" dirty="0" err="1">
                    <a:solidFill>
                      <a:srgbClr val="C00000"/>
                    </a:solidFill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en-US" sz="2400" i="1" dirty="0">
                    <a:solidFill>
                      <a:srgbClr val="C00000"/>
                    </a:solidFill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en-US" sz="2400" dirty="0">
                    <a:solidFill>
                      <a:srgbClr val="C00000"/>
                    </a:solidFill>
                    <a:cs typeface="Times New Roman" pitchFamily="18" charset="0"/>
                    <a:sym typeface="Symbol" pitchFamily="18" charset="2"/>
                  </a:rPr>
                  <a:t>)</a:t>
                </a:r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𝑃𝑉𝐹</m:t>
                        </m:r>
                      </m:den>
                    </m:f>
                  </m:oMath>
                </a14:m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 </a:t>
                </a:r>
              </a:p>
              <a:p>
                <a:pPr marL="349250" indent="-349250">
                  <a:spcBef>
                    <a:spcPts val="1200"/>
                  </a:spcBef>
                  <a:defRPr/>
                </a:pPr>
                <a:r>
                  <a:rPr lang="en-US" sz="2400" b="1" i="1" dirty="0">
                    <a:solidFill>
                      <a:srgbClr val="C00000"/>
                    </a:solidFill>
                    <a:cs typeface="Times New Roman" pitchFamily="18" charset="0"/>
                    <a:sym typeface="Symbol" pitchFamily="18" charset="2"/>
                  </a:rPr>
                  <a:t>CRF</a:t>
                </a:r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 is a </a:t>
                </a:r>
                <a:r>
                  <a:rPr lang="en-US" sz="2400" b="1" dirty="0">
                    <a:solidFill>
                      <a:srgbClr val="0000FF"/>
                    </a:solidFill>
                    <a:cs typeface="Times New Roman" pitchFamily="18" charset="0"/>
                    <a:sym typeface="Symbol" pitchFamily="18" charset="2"/>
                  </a:rPr>
                  <a:t>measure of </a:t>
                </a:r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the </a:t>
                </a:r>
                <a:r>
                  <a:rPr lang="en-US" sz="2400" b="1" dirty="0">
                    <a:solidFill>
                      <a:srgbClr val="0000FF"/>
                    </a:solidFill>
                    <a:cs typeface="Times New Roman" pitchFamily="18" charset="0"/>
                    <a:sym typeface="Symbol" pitchFamily="18" charset="2"/>
                  </a:rPr>
                  <a:t>speed </a:t>
                </a:r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at which the initial investment is repaid</a:t>
                </a:r>
              </a:p>
              <a:p>
                <a:pPr marL="349250" indent="-349250">
                  <a:spcBef>
                    <a:spcPts val="1200"/>
                  </a:spcBef>
                  <a:defRPr/>
                </a:pPr>
                <a:r>
                  <a:rPr lang="en-US" sz="2400" dirty="0"/>
                  <a:t>Microsoft Excel’s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CRF</a:t>
                </a:r>
                <a:r>
                  <a:rPr lang="en-US" sz="2400" dirty="0"/>
                  <a:t>:  PMT(rate, </a:t>
                </a:r>
                <a:r>
                  <a:rPr lang="en-US" sz="2400" dirty="0" err="1"/>
                  <a:t>nper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pv</a:t>
                </a:r>
                <a:r>
                  <a:rPr lang="en-US" sz="2400" dirty="0"/>
                  <a:t>)</a:t>
                </a:r>
              </a:p>
              <a:p>
                <a:pPr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10200"/>
              </a:xfrm>
              <a:blipFill>
                <a:blip r:embed="rId4"/>
                <a:stretch>
                  <a:fillRect l="-1481" t="-20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4343400" y="2579959"/>
            <a:ext cx="914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12287" y="2022892"/>
            <a:ext cx="41910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apital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R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ecovery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F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actor (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CRF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35319"/>
              </p:ext>
            </p:extLst>
          </p:nvPr>
        </p:nvGraphicFramePr>
        <p:xfrm>
          <a:off x="914400" y="3343960"/>
          <a:ext cx="4470401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4" name="Equation" r:id="rId5" imgW="4470120" imgH="342720" progId="Equation.DSMT4">
                  <p:embed/>
                </p:oleObj>
              </mc:Choice>
              <mc:Fallback>
                <p:oleObj name="Equation" r:id="rId5" imgW="44701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43960"/>
                        <a:ext cx="4470401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A4F3B563-625C-4B1D-A045-D156F629D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09925"/>
              </p:ext>
            </p:extLst>
          </p:nvPr>
        </p:nvGraphicFramePr>
        <p:xfrm>
          <a:off x="908050" y="2024063"/>
          <a:ext cx="257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5" name="Equation" r:id="rId7" imgW="2577960" imgH="838080" progId="Equation.DSMT4">
                  <p:embed/>
                </p:oleObj>
              </mc:Choice>
              <mc:Fallback>
                <p:oleObj name="Equation" r:id="rId7" imgW="2577960" imgH="838080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024063"/>
                        <a:ext cx="257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3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001000" cy="1066800"/>
          </a:xfrm>
        </p:spPr>
        <p:txBody>
          <a:bodyPr/>
          <a:lstStyle/>
          <a:p>
            <a:r>
              <a:rPr lang="en-US" sz="2800" dirty="0"/>
              <a:t>Mortgage payment example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133600"/>
          </a:xfrm>
        </p:spPr>
        <p:txBody>
          <a:bodyPr/>
          <a:lstStyle/>
          <a:p>
            <a:r>
              <a:rPr lang="en-US" sz="2400" dirty="0"/>
              <a:t>What is the monthly payment for a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dirty="0"/>
              <a:t>100K, 15 year mortgage w/    	</a:t>
            </a:r>
            <a:r>
              <a:rPr lang="en-US" sz="2400" b="1" i="1" dirty="0" err="1">
                <a:solidFill>
                  <a:srgbClr val="0000FF"/>
                </a:solidFill>
              </a:rPr>
              <a:t>i</a:t>
            </a:r>
            <a:r>
              <a:rPr lang="en-US" sz="2400" dirty="0"/>
              <a:t> = 0.5% </a:t>
            </a:r>
            <a:r>
              <a:rPr lang="en-US" sz="2400" b="1" dirty="0">
                <a:solidFill>
                  <a:srgbClr val="0000FF"/>
                </a:solidFill>
              </a:rPr>
              <a:t>monthly</a:t>
            </a:r>
            <a:r>
              <a:rPr lang="en-US" sz="2400" dirty="0"/>
              <a:t>?</a:t>
            </a:r>
          </a:p>
          <a:p>
            <a:pPr lvl="1" indent="-400050">
              <a:buFont typeface="Wingdings" panose="05000000000000000000" pitchFamily="2" charset="2"/>
              <a:buChar char="v"/>
            </a:pPr>
            <a:r>
              <a:rPr lang="en-US" sz="2200" dirty="0"/>
              <a:t>= PMT (0.005, 180, 100,000)</a:t>
            </a:r>
          </a:p>
          <a:p>
            <a:pPr lvl="1" indent="-400050">
              <a:buFont typeface="Wingdings" panose="05000000000000000000" pitchFamily="2" charset="2"/>
              <a:buChar char="v"/>
            </a:pPr>
            <a:r>
              <a:rPr lang="en-US" sz="2200" dirty="0"/>
              <a:t>=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$ </a:t>
            </a:r>
            <a:r>
              <a:rPr lang="en-US" sz="2200" dirty="0"/>
              <a:t>843.86 / month</a:t>
            </a:r>
          </a:p>
          <a:p>
            <a:pPr lvl="1" indent="-400050">
              <a:buFont typeface="Wingdings" panose="05000000000000000000" pitchFamily="2" charset="2"/>
              <a:buChar char="v"/>
            </a:pPr>
            <a:r>
              <a:rPr lang="en-US" sz="2200" dirty="0"/>
              <a:t>If terms change to 20 year mortgage, payment goes to 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$ </a:t>
            </a:r>
            <a:r>
              <a:rPr lang="en-US" sz="2200" dirty="0"/>
              <a:t>716 /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82000" y="6324600"/>
            <a:ext cx="6096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E197D0-52F3-428D-99C8-ACB23521AC01}"/>
              </a:ext>
            </a:extLst>
          </p:cNvPr>
          <p:cNvSpPr txBox="1">
            <a:spLocks/>
          </p:cNvSpPr>
          <p:nvPr/>
        </p:nvSpPr>
        <p:spPr bwMode="auto">
          <a:xfrm>
            <a:off x="228600" y="4114800"/>
            <a:ext cx="868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buFontTx/>
              <a:tabLst>
                <a:tab pos="571500" algn="l"/>
              </a:tabLst>
            </a:pPr>
            <a:r>
              <a:rPr lang="en-US" sz="2400" kern="0" dirty="0"/>
              <a:t>Assume a </a:t>
            </a:r>
            <a:r>
              <a:rPr lang="en-US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kern="0" dirty="0"/>
              <a:t>100K investment in a PV installation w/ a 15 year life, 0.5% monthly interest rate, and </a:t>
            </a:r>
            <a:r>
              <a:rPr lang="en-US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No</a:t>
            </a:r>
            <a:r>
              <a:rPr lang="en-US" sz="2400" kern="0" dirty="0"/>
              <a:t> O&amp;M expenses.</a:t>
            </a:r>
          </a:p>
          <a:p>
            <a:pPr marL="0" indent="0">
              <a:spcBef>
                <a:spcPts val="1800"/>
              </a:spcBef>
              <a:buFontTx/>
              <a:buNone/>
              <a:tabLst>
                <a:tab pos="398463" algn="l"/>
              </a:tabLst>
            </a:pPr>
            <a:r>
              <a:rPr lang="en-US" sz="2400" kern="0" dirty="0"/>
              <a:t>  	What is </a:t>
            </a:r>
            <a:r>
              <a:rPr lang="en-US" sz="2400" b="1" kern="0" dirty="0">
                <a:solidFill>
                  <a:srgbClr val="0000FF"/>
                </a:solidFill>
              </a:rPr>
              <a:t>monthly income </a:t>
            </a:r>
            <a:r>
              <a:rPr lang="en-US" sz="2400" kern="0" dirty="0"/>
              <a:t>needed to cover the loan?  </a:t>
            </a:r>
          </a:p>
          <a:p>
            <a:pPr lvl="1">
              <a:buFontTx/>
            </a:pPr>
            <a:r>
              <a:rPr lang="en-US" sz="2200" kern="0" dirty="0"/>
              <a:t>Solution is the same as above</a:t>
            </a:r>
          </a:p>
        </p:txBody>
      </p:sp>
    </p:spTree>
    <p:extLst>
      <p:ext uri="{BB962C8B-B14F-4D97-AF65-F5344CB8AC3E}">
        <p14:creationId xmlns:p14="http://schemas.microsoft.com/office/powerpoint/2010/main" val="75075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762000"/>
          </a:xfrm>
        </p:spPr>
        <p:txBody>
          <a:bodyPr/>
          <a:lstStyle/>
          <a:p>
            <a:r>
              <a:rPr lang="en-US" sz="2800" dirty="0"/>
              <a:t>Equivalence – Common Conversion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7" y="1228366"/>
            <a:ext cx="8458200" cy="3733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2462213" algn="l"/>
                <a:tab pos="5597525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Common conversion factors</a:t>
            </a:r>
          </a:p>
          <a:p>
            <a:pPr marL="461963" indent="-287338">
              <a:spcBef>
                <a:spcPts val="600"/>
              </a:spcBef>
              <a:tabLst>
                <a:tab pos="2687638" algn="l"/>
                <a:tab pos="3314700" algn="l"/>
              </a:tabLst>
              <a:defRPr/>
            </a:pPr>
            <a:r>
              <a:rPr lang="en-US" sz="2200" dirty="0">
                <a:sym typeface="Symbol" pitchFamily="18" charset="2"/>
              </a:rPr>
              <a:t>Present Value function (PVF):   	(P|A, </a:t>
            </a:r>
            <a:r>
              <a:rPr lang="en-US" sz="22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200" i="1" dirty="0">
                <a:sym typeface="Symbol" pitchFamily="18" charset="2"/>
              </a:rPr>
              <a:t> </a:t>
            </a:r>
            <a:r>
              <a:rPr lang="en-US" sz="2200" dirty="0">
                <a:sym typeface="Symbol" pitchFamily="18" charset="2"/>
              </a:rPr>
              <a:t>%, n) </a:t>
            </a:r>
            <a:r>
              <a:rPr lang="en-US" sz="2200" i="1" dirty="0">
                <a:sym typeface="Symbol" pitchFamily="18" charset="2"/>
              </a:rPr>
              <a:t>and</a:t>
            </a:r>
            <a:r>
              <a:rPr lang="en-US" sz="2200" dirty="0">
                <a:sym typeface="Symbol" pitchFamily="18" charset="2"/>
              </a:rPr>
              <a:t> (P|F, </a:t>
            </a:r>
            <a:r>
              <a:rPr lang="en-US" sz="2200" b="1" i="1" dirty="0">
                <a:solidFill>
                  <a:srgbClr val="0000FF"/>
                </a:solidFill>
                <a:sym typeface="Symbol" pitchFamily="18" charset="2"/>
              </a:rPr>
              <a:t>d </a:t>
            </a:r>
            <a:r>
              <a:rPr lang="en-US" sz="2200" dirty="0">
                <a:sym typeface="Symbol" pitchFamily="18" charset="2"/>
              </a:rPr>
              <a:t>%, n) </a:t>
            </a:r>
          </a:p>
          <a:p>
            <a:pPr marL="461963" indent="-287338">
              <a:spcBef>
                <a:spcPts val="600"/>
              </a:spcBef>
              <a:tabLst>
                <a:tab pos="2687638" algn="l"/>
                <a:tab pos="3314700" algn="l"/>
              </a:tabLst>
              <a:defRPr/>
            </a:pPr>
            <a:r>
              <a:rPr lang="en-US" sz="2200" dirty="0">
                <a:sym typeface="Symbol" pitchFamily="18" charset="2"/>
              </a:rPr>
              <a:t>Future Value function (FVF): 	(F|A, </a:t>
            </a:r>
            <a:r>
              <a:rPr lang="en-US" sz="22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200" i="1" dirty="0">
                <a:sym typeface="Symbol" pitchFamily="18" charset="2"/>
              </a:rPr>
              <a:t> </a:t>
            </a:r>
            <a:r>
              <a:rPr lang="en-US" sz="2200" dirty="0">
                <a:sym typeface="Symbol" pitchFamily="18" charset="2"/>
              </a:rPr>
              <a:t>%, n) </a:t>
            </a:r>
            <a:r>
              <a:rPr lang="en-US" sz="2200" i="1" dirty="0">
                <a:sym typeface="Symbol" pitchFamily="18" charset="2"/>
              </a:rPr>
              <a:t>and</a:t>
            </a:r>
            <a:r>
              <a:rPr lang="en-US" sz="2200" dirty="0">
                <a:sym typeface="Symbol" pitchFamily="18" charset="2"/>
              </a:rPr>
              <a:t>  (F|P, </a:t>
            </a:r>
            <a:r>
              <a:rPr lang="en-US" sz="2200" b="1" i="1" dirty="0">
                <a:solidFill>
                  <a:srgbClr val="0000FF"/>
                </a:solidFill>
                <a:sym typeface="Symbol" pitchFamily="18" charset="2"/>
              </a:rPr>
              <a:t>i </a:t>
            </a:r>
            <a:r>
              <a:rPr lang="en-US" sz="2200" dirty="0">
                <a:sym typeface="Symbol" pitchFamily="18" charset="2"/>
              </a:rPr>
              <a:t>%, n)</a:t>
            </a:r>
          </a:p>
          <a:p>
            <a:pPr marL="461963" indent="-287338" defTabSz="828675">
              <a:spcBef>
                <a:spcPts val="600"/>
              </a:spcBef>
              <a:tabLst>
                <a:tab pos="969963" algn="l"/>
              </a:tabLst>
              <a:defRPr/>
            </a:pPr>
            <a:r>
              <a:rPr lang="en-US" sz="2200" dirty="0">
                <a:sym typeface="Symbol" pitchFamily="18" charset="2"/>
              </a:rPr>
              <a:t>Capital Recovery	Factor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0000FF"/>
                </a:solidFill>
              </a:rPr>
              <a:t>CRF</a:t>
            </a:r>
            <a:r>
              <a:rPr lang="en-US" sz="2200" dirty="0"/>
              <a:t>)</a:t>
            </a:r>
            <a:r>
              <a:rPr lang="en-US" sz="2200" dirty="0">
                <a:sym typeface="Symbol" pitchFamily="18" charset="2"/>
              </a:rPr>
              <a:t>:	      (A|P, </a:t>
            </a:r>
            <a:r>
              <a:rPr lang="en-US" sz="22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2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200" dirty="0">
                <a:sym typeface="Symbol" pitchFamily="18" charset="2"/>
              </a:rPr>
              <a:t>%, n) 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  <a:defRPr/>
            </a:pPr>
            <a:endParaRPr lang="en-US" sz="2400" dirty="0">
              <a:sym typeface="Symbol" pitchFamily="18" charset="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324600" y="5464921"/>
            <a:ext cx="22317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 =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Present value</a:t>
            </a:r>
          </a:p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</a:rPr>
              <a:t>F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 =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Future value</a:t>
            </a:r>
          </a:p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</a:rPr>
              <a:t>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 =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Annual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05800" y="6324600"/>
            <a:ext cx="6858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46BD9EF-61F0-4401-902C-498F10489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405228"/>
              </p:ext>
            </p:extLst>
          </p:nvPr>
        </p:nvGraphicFramePr>
        <p:xfrm>
          <a:off x="381000" y="3369965"/>
          <a:ext cx="39497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2" name="Equation" r:id="rId4" imgW="3949560" imgH="1955520" progId="Equation.DSMT4">
                  <p:embed/>
                </p:oleObj>
              </mc:Choice>
              <mc:Fallback>
                <p:oleObj name="Equation" r:id="rId4" imgW="3949560" imgH="1955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369965"/>
                        <a:ext cx="39497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81F428F-289D-48D8-8781-2B0F74F5CB73}"/>
              </a:ext>
            </a:extLst>
          </p:cNvPr>
          <p:cNvSpPr/>
          <p:nvPr/>
        </p:nvSpPr>
        <p:spPr bwMode="auto">
          <a:xfrm>
            <a:off x="2958166" y="3292498"/>
            <a:ext cx="1372534" cy="99835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58210-7F18-4C2C-82DD-D6FB7F7577FB}"/>
              </a:ext>
            </a:extLst>
          </p:cNvPr>
          <p:cNvSpPr/>
          <p:nvPr/>
        </p:nvSpPr>
        <p:spPr bwMode="auto">
          <a:xfrm>
            <a:off x="2959100" y="4344453"/>
            <a:ext cx="1371600" cy="99835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1273A16C-720A-4C1A-B42D-9D54BCED4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6074" y="4495800"/>
                <a:ext cx="1881626" cy="7454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CRF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𝒚𝒆𝒂𝒓</m:t>
                            </m:r>
                          </m:den>
                        </m:f>
                      </m:e>
                    </m:d>
                  </m:oMath>
                </a14:m>
                <a:endParaRPr lang="en-US" sz="2400" b="1" baseline="300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1273A16C-720A-4C1A-B42D-9D54BCED4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6074" y="4495800"/>
                <a:ext cx="1881626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B6C2B685-D437-443B-975C-E3ACD7674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2700" y="3660509"/>
                <a:ext cx="1815165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PVF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𝒚𝒆𝒂𝒓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B6C2B685-D437-443B-975C-E3ACD7674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2700" y="3660509"/>
                <a:ext cx="1815165" cy="461665"/>
              </a:xfrm>
              <a:prstGeom prst="rect">
                <a:avLst/>
              </a:prstGeom>
              <a:blipFill>
                <a:blip r:embed="rId7"/>
                <a:stretch>
                  <a:fillRect l="-336" t="-10526" b="-28947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D6255C-B739-407C-A9AE-F524E8A2F321}"/>
              </a:ext>
            </a:extLst>
          </p:cNvPr>
          <p:cNvCxnSpPr/>
          <p:nvPr/>
        </p:nvCxnSpPr>
        <p:spPr bwMode="auto">
          <a:xfrm flipH="1">
            <a:off x="4445000" y="3883862"/>
            <a:ext cx="7239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3C4AD3-8402-43C1-9B98-7CB030F03344}"/>
              </a:ext>
            </a:extLst>
          </p:cNvPr>
          <p:cNvCxnSpPr/>
          <p:nvPr/>
        </p:nvCxnSpPr>
        <p:spPr bwMode="auto">
          <a:xfrm flipH="1">
            <a:off x="4445000" y="4881265"/>
            <a:ext cx="7239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61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406" y="-10486"/>
            <a:ext cx="8001000" cy="1066800"/>
          </a:xfrm>
        </p:spPr>
        <p:txBody>
          <a:bodyPr/>
          <a:lstStyle/>
          <a:p>
            <a:r>
              <a:rPr lang="en-US" sz="2800" dirty="0"/>
              <a:t>Infinite Horizon Cash-Flow Sets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9406" y="3055311"/>
            <a:ext cx="8485188" cy="2746375"/>
          </a:xfrm>
          <a:noFill/>
        </p:spPr>
        <p:txBody>
          <a:bodyPr/>
          <a:lstStyle/>
          <a:p>
            <a:pPr marL="0" indent="-461963">
              <a:spcBef>
                <a:spcPct val="0"/>
              </a:spcBef>
              <a:buFontTx/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For an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infinite horizon </a:t>
            </a:r>
            <a:r>
              <a:rPr lang="en-US" sz="2400" b="1" dirty="0">
                <a:sym typeface="Symbol" pitchFamily="18" charset="2"/>
              </a:rPr>
              <a:t>uniform </a:t>
            </a:r>
            <a:r>
              <a:rPr lang="en-US" sz="2400" dirty="0">
                <a:sym typeface="Symbol" pitchFamily="18" charset="2"/>
              </a:rPr>
              <a:t>cash-flow</a:t>
            </a:r>
            <a:r>
              <a:rPr lang="en-US" sz="2400" b="1" dirty="0">
                <a:sym typeface="Symbol" pitchFamily="18" charset="2"/>
              </a:rPr>
              <a:t> set</a:t>
            </a:r>
            <a:endParaRPr lang="en-US" sz="2400" b="1" i="1" dirty="0">
              <a:sym typeface="Symbol" pitchFamily="18" charset="2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84032"/>
              </p:ext>
            </p:extLst>
          </p:nvPr>
        </p:nvGraphicFramePr>
        <p:xfrm>
          <a:off x="4724400" y="1269998"/>
          <a:ext cx="3505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2" name="Equation" r:id="rId4" imgW="3504960" imgH="444240" progId="Equation.DSMT4">
                  <p:embed/>
                </p:oleObj>
              </mc:Choice>
              <mc:Fallback>
                <p:oleObj name="Equation" r:id="rId4" imgW="350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69998"/>
                        <a:ext cx="3505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59433"/>
              </p:ext>
            </p:extLst>
          </p:nvPr>
        </p:nvGraphicFramePr>
        <p:xfrm>
          <a:off x="1066800" y="1864777"/>
          <a:ext cx="5956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3" name="Equation" r:id="rId6" imgW="5956200" imgH="863280" progId="Equation.DSMT4">
                  <p:embed/>
                </p:oleObj>
              </mc:Choice>
              <mc:Fallback>
                <p:oleObj name="Equation" r:id="rId6" imgW="59562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64777"/>
                        <a:ext cx="5956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27039"/>
              </p:ext>
            </p:extLst>
          </p:nvPr>
        </p:nvGraphicFramePr>
        <p:xfrm>
          <a:off x="1051840" y="3657600"/>
          <a:ext cx="12763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4" name="Equation" r:id="rId8" imgW="520560" imgH="406080" progId="Equation.DSMT4">
                  <p:embed/>
                </p:oleObj>
              </mc:Choice>
              <mc:Fallback>
                <p:oleObj name="Equation" r:id="rId8" imgW="52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40" y="3657600"/>
                        <a:ext cx="12763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044950" y="3505200"/>
                <a:ext cx="4572000" cy="19731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1200"/>
                  </a:spcBef>
                  <a:tabLst>
                    <a:tab pos="1314450" algn="l"/>
                    <a:tab pos="2462213" algn="l"/>
                    <a:tab pos="5597525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  <a:sym typeface="Symbol" pitchFamily="18" charset="2"/>
                  </a:rPr>
                  <a:t>d</a:t>
                </a:r>
                <a:r>
                  <a:rPr lang="en-US" sz="2400" dirty="0">
                    <a:sym typeface="Symbol" pitchFamily="18" charset="2"/>
                  </a:rPr>
                  <a:t> = “ simple rate of return”</a:t>
                </a:r>
              </a:p>
              <a:p>
                <a:pPr>
                  <a:spcBef>
                    <a:spcPts val="1200"/>
                  </a:spcBef>
                  <a:tabLst>
                    <a:tab pos="1314450" algn="l"/>
                    <a:tab pos="2462213" algn="l"/>
                    <a:tab pos="559752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sz="2400" b="1" i="1" dirty="0">
                    <a:sym typeface="Symbol" pitchFamily="18" charset="2"/>
                  </a:rPr>
                  <a:t>=</a:t>
                </a:r>
                <a:r>
                  <a:rPr lang="en-US" sz="2400" i="1" dirty="0">
                    <a:sym typeface="Symbol" pitchFamily="18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“simple payback”</a:t>
                </a:r>
              </a:p>
              <a:p>
                <a:pPr>
                  <a:spcBef>
                    <a:spcPts val="1200"/>
                  </a:spcBef>
                  <a:tabLst>
                    <a:tab pos="1314450" algn="l"/>
                    <a:tab pos="2462213" algn="l"/>
                    <a:tab pos="5597525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  <a:sym typeface="Symbol" pitchFamily="18" charset="2"/>
                  </a:rPr>
                  <a:t>d</a:t>
                </a:r>
                <a:r>
                  <a:rPr lang="en-US" sz="2400" dirty="0">
                    <a:sym typeface="Symbol" pitchFamily="18" charset="2"/>
                  </a:rPr>
                  <a:t>  is also the CRF,   since A = </a:t>
                </a:r>
                <a:r>
                  <a:rPr lang="en-US" sz="2400" b="1" i="1" dirty="0">
                    <a:solidFill>
                      <a:srgbClr val="0000FF"/>
                    </a:solidFill>
                    <a:sym typeface="Symbol" pitchFamily="18" charset="2"/>
                  </a:rPr>
                  <a:t>d </a:t>
                </a:r>
                <a:r>
                  <a:rPr lang="en-US" sz="2400" dirty="0">
                    <a:sym typeface="Symbol" pitchFamily="18" charset="2"/>
                  </a:rPr>
                  <a:t>P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950" y="3505200"/>
                <a:ext cx="4572000" cy="1973169"/>
              </a:xfrm>
              <a:prstGeom prst="rect">
                <a:avLst/>
              </a:prstGeom>
              <a:blipFill>
                <a:blip r:embed="rId10"/>
                <a:stretch>
                  <a:fillRect l="-2800" t="-3086" b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B4FA475-74BD-4134-BEFE-E0B82C490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08" y="1219358"/>
            <a:ext cx="4628566" cy="58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tabLst>
                <a:tab pos="2462213" algn="l"/>
                <a:tab pos="5597525" algn="l"/>
              </a:tabLst>
            </a:pPr>
            <a:r>
              <a:rPr lang="en-US" kern="0" dirty="0">
                <a:sym typeface="Symbol" pitchFamily="18" charset="2"/>
              </a:rPr>
              <a:t>Consider a uniform cash-flow set</a:t>
            </a:r>
          </a:p>
        </p:txBody>
      </p:sp>
    </p:spTree>
    <p:extLst>
      <p:ext uri="{BB962C8B-B14F-4D97-AF65-F5344CB8AC3E}">
        <p14:creationId xmlns:p14="http://schemas.microsoft.com/office/powerpoint/2010/main" val="10004825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648200" cy="685800"/>
          </a:xfrm>
        </p:spPr>
        <p:txBody>
          <a:bodyPr/>
          <a:lstStyle/>
          <a:p>
            <a:r>
              <a:rPr lang="en-US" sz="2800" dirty="0"/>
              <a:t>Internal Rate of Return</a:t>
            </a:r>
            <a:br>
              <a:rPr lang="en-US" sz="2800" dirty="0"/>
            </a:br>
            <a:r>
              <a:rPr lang="en-US" sz="28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Thus far, we have always specified </a:t>
            </a:r>
            <a:r>
              <a:rPr lang="en-US" sz="2400" b="1" i="1" dirty="0" err="1">
                <a:solidFill>
                  <a:srgbClr val="0000FF"/>
                </a:solidFill>
              </a:rPr>
              <a:t>i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rgbClr val="0000FF"/>
                </a:solidFill>
              </a:rPr>
              <a:t>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Next, we’ll </a:t>
            </a:r>
            <a:r>
              <a:rPr lang="en-US" sz="2400" b="1" i="1" dirty="0">
                <a:solidFill>
                  <a:srgbClr val="0000FF"/>
                </a:solidFill>
              </a:rPr>
              <a:t>“solve for” </a:t>
            </a:r>
            <a:r>
              <a:rPr lang="en-US" sz="2400" b="1" i="1" dirty="0">
                <a:solidFill>
                  <a:srgbClr val="C00000"/>
                </a:solidFill>
              </a:rPr>
              <a:t>the rate at which it makes sense to do the project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This is called the </a:t>
            </a:r>
            <a:r>
              <a:rPr lang="en-US" sz="2400" b="1" i="1" dirty="0">
                <a:solidFill>
                  <a:srgbClr val="0000FF"/>
                </a:solidFill>
              </a:rPr>
              <a:t>internal rate of return</a:t>
            </a:r>
            <a:r>
              <a:rPr lang="en-US" sz="2400" dirty="0"/>
              <a:t>, also called the “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break-even</a:t>
            </a:r>
            <a:r>
              <a:rPr lang="en-US" sz="2400" dirty="0"/>
              <a:t> interest rate”</a:t>
            </a:r>
          </a:p>
          <a:p>
            <a:pPr lvl="1"/>
            <a:r>
              <a:rPr lang="en-US" sz="2200" dirty="0"/>
              <a:t>Higher is better because a higher IRR means that even if the interest rate gets higher, the project still makes sense to do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Note there is </a:t>
            </a:r>
            <a:r>
              <a:rPr lang="en-US" sz="2400" b="1" i="1" dirty="0">
                <a:solidFill>
                  <a:srgbClr val="0000FF"/>
                </a:solidFill>
              </a:rPr>
              <a:t>no closed form solution </a:t>
            </a:r>
            <a:r>
              <a:rPr lang="en-US" sz="2400" dirty="0"/>
              <a:t>- use a table (or Excel, etc.) to look it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Economic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General economic concepts that are useful in evaluating renewable energy projects</a:t>
            </a:r>
          </a:p>
          <a:p>
            <a:pPr lvl="1"/>
            <a:r>
              <a:rPr lang="en-US" dirty="0"/>
              <a:t>Useful in general, but quite appropriate for distributed PV system analysis</a:t>
            </a:r>
          </a:p>
          <a:p>
            <a:pPr lvl="1"/>
            <a:r>
              <a:rPr lang="en-US" dirty="0"/>
              <a:t>Covered partially in Section 6.4 (PV) , 7.9 (Wind),  and Appendix A</a:t>
            </a:r>
          </a:p>
          <a:p>
            <a:pPr lvl="1"/>
            <a:r>
              <a:rPr lang="en-US" dirty="0"/>
              <a:t>Concepts will be revisited through course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5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8493"/>
            <a:ext cx="4876800" cy="609600"/>
          </a:xfrm>
        </p:spPr>
        <p:txBody>
          <a:bodyPr/>
          <a:lstStyle/>
          <a:p>
            <a:r>
              <a:rPr lang="en-US" sz="2800" dirty="0"/>
              <a:t>Internal Rate of Return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86800" cy="4506221"/>
          </a:xfrm>
          <a:noFill/>
        </p:spPr>
        <p:txBody>
          <a:bodyPr/>
          <a:lstStyle/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Consider a cash-flow set </a:t>
            </a:r>
          </a:p>
          <a:p>
            <a:pPr marL="461963" indent="-461963">
              <a:lnSpc>
                <a:spcPct val="168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The value of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  for which</a:t>
            </a:r>
          </a:p>
          <a:p>
            <a:pPr marL="461963" indent="-461963">
              <a:lnSpc>
                <a:spcPct val="168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461963" indent="-461963">
              <a:lnSpc>
                <a:spcPct val="168000"/>
              </a:lnSpc>
              <a:spcBef>
                <a:spcPct val="0"/>
              </a:spcBef>
              <a:buFont typeface="Wingdings" pitchFamily="2" charset="2"/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	is called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internal rate of return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IRR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pPr marL="461963" indent="-461963"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IRR</a:t>
            </a:r>
            <a:r>
              <a:rPr lang="en-US" sz="2400" dirty="0">
                <a:sym typeface="Symbol" pitchFamily="18" charset="2"/>
              </a:rPr>
              <a:t> is a measure of how fast we recover an investment or stated differently, the speed with which the returns recover an investment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563512"/>
              </p:ext>
            </p:extLst>
          </p:nvPr>
        </p:nvGraphicFramePr>
        <p:xfrm>
          <a:off x="4137025" y="1614488"/>
          <a:ext cx="37671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8" name="Equation" r:id="rId4" imgW="1638000" imgH="291960" progId="Equation.DSMT4">
                  <p:embed/>
                </p:oleObj>
              </mc:Choice>
              <mc:Fallback>
                <p:oleObj name="Equation" r:id="rId4" imgW="1638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1614488"/>
                        <a:ext cx="37671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371903"/>
              </p:ext>
            </p:extLst>
          </p:nvPr>
        </p:nvGraphicFramePr>
        <p:xfrm>
          <a:off x="4495800" y="2514600"/>
          <a:ext cx="2667000" cy="94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9" name="Equation" r:id="rId6" imgW="1218960" imgH="431640" progId="Equation.DSMT4">
                  <p:embed/>
                </p:oleObj>
              </mc:Choice>
              <mc:Fallback>
                <p:oleObj name="Equation" r:id="rId6" imgW="1218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14600"/>
                        <a:ext cx="2667000" cy="949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668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Internal Rate of Return Example</a:t>
            </a:r>
          </a:p>
        </p:txBody>
      </p:sp>
      <p:sp>
        <p:nvSpPr>
          <p:cNvPr id="35843" name="Line 37"/>
          <p:cNvSpPr>
            <a:spLocks noChangeShapeType="1"/>
          </p:cNvSpPr>
          <p:nvPr/>
        </p:nvSpPr>
        <p:spPr bwMode="auto">
          <a:xfrm flipH="1" flipV="1">
            <a:off x="2438400" y="2808180"/>
            <a:ext cx="0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41"/>
          <p:cNvSpPr>
            <a:spLocks noChangeShapeType="1"/>
          </p:cNvSpPr>
          <p:nvPr/>
        </p:nvSpPr>
        <p:spPr bwMode="auto">
          <a:xfrm flipH="1" flipV="1">
            <a:off x="3392487" y="2803418"/>
            <a:ext cx="0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45"/>
          <p:cNvSpPr>
            <a:spLocks noChangeShapeType="1"/>
          </p:cNvSpPr>
          <p:nvPr/>
        </p:nvSpPr>
        <p:spPr bwMode="auto">
          <a:xfrm flipH="1" flipV="1">
            <a:off x="4340225" y="2809768"/>
            <a:ext cx="0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49"/>
          <p:cNvSpPr>
            <a:spLocks noChangeShapeType="1"/>
          </p:cNvSpPr>
          <p:nvPr/>
        </p:nvSpPr>
        <p:spPr bwMode="auto">
          <a:xfrm flipH="1" flipV="1">
            <a:off x="5287962" y="2809875"/>
            <a:ext cx="0" cy="781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50"/>
          <p:cNvSpPr txBox="1">
            <a:spLocks noChangeArrowheads="1"/>
          </p:cNvSpPr>
          <p:nvPr/>
        </p:nvSpPr>
        <p:spPr bwMode="auto">
          <a:xfrm>
            <a:off x="6910387" y="3614738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8</a:t>
            </a:r>
          </a:p>
        </p:txBody>
      </p:sp>
      <p:sp>
        <p:nvSpPr>
          <p:cNvPr id="35848" name="Rectangle 5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4625"/>
            <a:ext cx="9104313" cy="841375"/>
          </a:xfrm>
          <a:noFill/>
        </p:spPr>
        <p:txBody>
          <a:bodyPr/>
          <a:lstStyle/>
          <a:p>
            <a:pPr marL="461963" indent="-461963"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Consider the following cash-flow set</a:t>
            </a:r>
          </a:p>
        </p:txBody>
      </p:sp>
      <p:grpSp>
        <p:nvGrpSpPr>
          <p:cNvPr id="35849" name="Group 24"/>
          <p:cNvGrpSpPr>
            <a:grpSpLocks/>
          </p:cNvGrpSpPr>
          <p:nvPr/>
        </p:nvGrpSpPr>
        <p:grpSpPr bwMode="auto">
          <a:xfrm>
            <a:off x="914400" y="2256297"/>
            <a:ext cx="6831012" cy="3650374"/>
            <a:chOff x="977901" y="1625729"/>
            <a:chExt cx="6831012" cy="3439592"/>
          </a:xfrm>
        </p:grpSpPr>
        <p:sp>
          <p:nvSpPr>
            <p:cNvPr id="35850" name="Line 7"/>
            <p:cNvSpPr>
              <a:spLocks noChangeShapeType="1"/>
            </p:cNvSpPr>
            <p:nvPr/>
          </p:nvSpPr>
          <p:spPr bwMode="auto">
            <a:xfrm>
              <a:off x="1408113" y="2865755"/>
              <a:ext cx="41544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8"/>
            <p:cNvSpPr>
              <a:spLocks noChangeShapeType="1"/>
            </p:cNvSpPr>
            <p:nvPr/>
          </p:nvSpPr>
          <p:spPr bwMode="auto">
            <a:xfrm>
              <a:off x="6738938" y="2860675"/>
              <a:ext cx="9366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Text Box 17"/>
            <p:cNvSpPr txBox="1">
              <a:spLocks noChangeArrowheads="1"/>
            </p:cNvSpPr>
            <p:nvPr/>
          </p:nvSpPr>
          <p:spPr bwMode="auto">
            <a:xfrm>
              <a:off x="977901" y="2922389"/>
              <a:ext cx="35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35853" name="Text Box 18"/>
            <p:cNvSpPr txBox="1">
              <a:spLocks noChangeArrowheads="1"/>
            </p:cNvSpPr>
            <p:nvPr/>
          </p:nvSpPr>
          <p:spPr bwMode="auto">
            <a:xfrm>
              <a:off x="2173288" y="2897188"/>
              <a:ext cx="35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/>
                <a:t>1</a:t>
              </a:r>
            </a:p>
          </p:txBody>
        </p:sp>
        <p:sp>
          <p:nvSpPr>
            <p:cNvPr id="35854" name="Text Box 19"/>
            <p:cNvSpPr txBox="1">
              <a:spLocks noChangeArrowheads="1"/>
            </p:cNvSpPr>
            <p:nvPr/>
          </p:nvSpPr>
          <p:spPr bwMode="auto">
            <a:xfrm>
              <a:off x="3125788" y="2897188"/>
              <a:ext cx="35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5855" name="Line 39"/>
            <p:cNvSpPr>
              <a:spLocks noChangeShapeType="1"/>
            </p:cNvSpPr>
            <p:nvPr/>
          </p:nvSpPr>
          <p:spPr bwMode="auto">
            <a:xfrm flipH="1">
              <a:off x="1408113" y="2855278"/>
              <a:ext cx="12382" cy="19814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Rectangle 40"/>
            <p:cNvSpPr>
              <a:spLocks noChangeArrowheads="1"/>
            </p:cNvSpPr>
            <p:nvPr/>
          </p:nvSpPr>
          <p:spPr bwMode="auto">
            <a:xfrm>
              <a:off x="1645443" y="4608121"/>
              <a:ext cx="16621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>
                  <a:sym typeface="Symbol" pitchFamily="18" charset="2"/>
                </a:rPr>
                <a:t>$</a:t>
              </a:r>
              <a:r>
                <a:rPr lang="en-US" sz="2400" dirty="0">
                  <a:sym typeface="Symbol" pitchFamily="18" charset="2"/>
                </a:rPr>
                <a:t>30,000</a:t>
              </a:r>
              <a:endParaRPr lang="en-US" sz="2400" baseline="-25000" dirty="0">
                <a:sym typeface="Symbol" pitchFamily="18" charset="2"/>
              </a:endParaRPr>
            </a:p>
          </p:txBody>
        </p:sp>
        <p:sp>
          <p:nvSpPr>
            <p:cNvPr id="35857" name="Text Box 43"/>
            <p:cNvSpPr txBox="1">
              <a:spLocks noChangeArrowheads="1"/>
            </p:cNvSpPr>
            <p:nvPr/>
          </p:nvSpPr>
          <p:spPr bwMode="auto">
            <a:xfrm>
              <a:off x="4073525" y="2887663"/>
              <a:ext cx="35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  <p:sp>
          <p:nvSpPr>
            <p:cNvPr id="35858" name="Text Box 48"/>
            <p:cNvSpPr txBox="1">
              <a:spLocks noChangeArrowheads="1"/>
            </p:cNvSpPr>
            <p:nvPr/>
          </p:nvSpPr>
          <p:spPr bwMode="auto">
            <a:xfrm>
              <a:off x="5021263" y="2876550"/>
              <a:ext cx="35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4</a:t>
              </a:r>
            </a:p>
          </p:txBody>
        </p:sp>
        <p:sp>
          <p:nvSpPr>
            <p:cNvPr id="35859" name="Line 51"/>
            <p:cNvSpPr>
              <a:spLocks noChangeShapeType="1"/>
            </p:cNvSpPr>
            <p:nvPr/>
          </p:nvSpPr>
          <p:spPr bwMode="auto">
            <a:xfrm flipH="1" flipV="1">
              <a:off x="7262813" y="2077085"/>
              <a:ext cx="0" cy="781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Rectangle 52"/>
            <p:cNvSpPr>
              <a:spLocks noChangeArrowheads="1"/>
            </p:cNvSpPr>
            <p:nvPr/>
          </p:nvSpPr>
          <p:spPr bwMode="auto">
            <a:xfrm>
              <a:off x="1914525" y="1625729"/>
              <a:ext cx="1101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>
                  <a:sym typeface="Symbol" pitchFamily="18" charset="2"/>
                </a:rPr>
                <a:t>$</a:t>
              </a:r>
              <a:r>
                <a:rPr lang="en-US" sz="2400" dirty="0">
                  <a:sym typeface="Symbol" pitchFamily="18" charset="2"/>
                </a:rPr>
                <a:t>6,000</a:t>
              </a:r>
              <a:endParaRPr lang="en-US" sz="2400" baseline="-25000" dirty="0">
                <a:sym typeface="Symbol" pitchFamily="18" charset="2"/>
              </a:endParaRPr>
            </a:p>
          </p:txBody>
        </p:sp>
        <p:sp>
          <p:nvSpPr>
            <p:cNvPr id="35861" name="Rectangle 53"/>
            <p:cNvSpPr>
              <a:spLocks noChangeArrowheads="1"/>
            </p:cNvSpPr>
            <p:nvPr/>
          </p:nvSpPr>
          <p:spPr bwMode="auto">
            <a:xfrm>
              <a:off x="2878138" y="1625729"/>
              <a:ext cx="1101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>
                  <a:sym typeface="Symbol" pitchFamily="18" charset="2"/>
                </a:rPr>
                <a:t>$</a:t>
              </a:r>
              <a:r>
                <a:rPr lang="en-US" sz="2400" dirty="0">
                  <a:sym typeface="Symbol" pitchFamily="18" charset="2"/>
                </a:rPr>
                <a:t>6,000</a:t>
              </a:r>
              <a:endParaRPr lang="en-US" sz="2400" baseline="-25000" dirty="0">
                <a:sym typeface="Symbol" pitchFamily="18" charset="2"/>
              </a:endParaRPr>
            </a:p>
          </p:txBody>
        </p:sp>
        <p:sp>
          <p:nvSpPr>
            <p:cNvPr id="35862" name="Rectangle 54"/>
            <p:cNvSpPr>
              <a:spLocks noChangeArrowheads="1"/>
            </p:cNvSpPr>
            <p:nvPr/>
          </p:nvSpPr>
          <p:spPr bwMode="auto">
            <a:xfrm>
              <a:off x="3825875" y="1627317"/>
              <a:ext cx="1101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>
                  <a:sym typeface="Symbol" pitchFamily="18" charset="2"/>
                </a:rPr>
                <a:t>$</a:t>
              </a:r>
              <a:r>
                <a:rPr lang="en-US" sz="2400">
                  <a:sym typeface="Symbol" pitchFamily="18" charset="2"/>
                </a:rPr>
                <a:t>6,000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35863" name="Rectangle 55"/>
            <p:cNvSpPr>
              <a:spLocks noChangeArrowheads="1"/>
            </p:cNvSpPr>
            <p:nvPr/>
          </p:nvSpPr>
          <p:spPr bwMode="auto">
            <a:xfrm>
              <a:off x="4775200" y="1627317"/>
              <a:ext cx="1101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>
                  <a:sym typeface="Symbol" pitchFamily="18" charset="2"/>
                </a:rPr>
                <a:t>$</a:t>
              </a:r>
              <a:r>
                <a:rPr lang="en-US" sz="2400">
                  <a:sym typeface="Symbol" pitchFamily="18" charset="2"/>
                </a:rPr>
                <a:t>6,000</a:t>
              </a:r>
              <a:endParaRPr lang="en-US" sz="2400" baseline="-25000">
                <a:sym typeface="Symbol" pitchFamily="18" charset="2"/>
              </a:endParaRPr>
            </a:p>
          </p:txBody>
        </p:sp>
        <p:sp>
          <p:nvSpPr>
            <p:cNvPr id="35864" name="Rectangle 56"/>
            <p:cNvSpPr>
              <a:spLocks noChangeArrowheads="1"/>
            </p:cNvSpPr>
            <p:nvPr/>
          </p:nvSpPr>
          <p:spPr bwMode="auto">
            <a:xfrm>
              <a:off x="6707188" y="1627317"/>
              <a:ext cx="1101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i="1" dirty="0">
                  <a:sym typeface="Symbol" pitchFamily="18" charset="2"/>
                </a:rPr>
                <a:t>$</a:t>
              </a:r>
              <a:r>
                <a:rPr lang="en-US" sz="2400" dirty="0">
                  <a:sym typeface="Symbol" pitchFamily="18" charset="2"/>
                </a:rPr>
                <a:t>6,000</a:t>
              </a:r>
              <a:endParaRPr lang="en-US" sz="2400" baseline="-25000" dirty="0">
                <a:sym typeface="Symbol" pitchFamily="18" charset="2"/>
              </a:endParaRPr>
            </a:p>
          </p:txBody>
        </p:sp>
        <p:sp>
          <p:nvSpPr>
            <p:cNvPr id="35865" name="Freeform 60"/>
            <p:cNvSpPr>
              <a:spLocks/>
            </p:cNvSpPr>
            <p:nvPr/>
          </p:nvSpPr>
          <p:spPr bwMode="auto">
            <a:xfrm>
              <a:off x="5540375" y="2286000"/>
              <a:ext cx="1206500" cy="1160463"/>
            </a:xfrm>
            <a:custGeom>
              <a:avLst/>
              <a:gdLst>
                <a:gd name="T0" fmla="*/ 0 w 841"/>
                <a:gd name="T1" fmla="*/ 2147483647 h 731"/>
                <a:gd name="T2" fmla="*/ 2147483647 w 841"/>
                <a:gd name="T3" fmla="*/ 2147483647 h 731"/>
                <a:gd name="T4" fmla="*/ 2147483647 w 841"/>
                <a:gd name="T5" fmla="*/ 0 h 731"/>
                <a:gd name="T6" fmla="*/ 2147483647 w 841"/>
                <a:gd name="T7" fmla="*/ 2147483647 h 7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1"/>
                <a:gd name="T13" fmla="*/ 0 h 731"/>
                <a:gd name="T14" fmla="*/ 841 w 841"/>
                <a:gd name="T15" fmla="*/ 731 h 7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1" h="731">
                  <a:moveTo>
                    <a:pt x="0" y="357"/>
                  </a:moveTo>
                  <a:lnTo>
                    <a:pt x="208" y="731"/>
                  </a:lnTo>
                  <a:lnTo>
                    <a:pt x="628" y="0"/>
                  </a:lnTo>
                  <a:lnTo>
                    <a:pt x="841" y="36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7729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Internal Rate of Return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86800" cy="4800600"/>
          </a:xfrm>
          <a:noFill/>
        </p:spPr>
        <p:txBody>
          <a:bodyPr/>
          <a:lstStyle/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The present value</a:t>
            </a:r>
          </a:p>
          <a:p>
            <a:pPr marL="461963" indent="-461963">
              <a:lnSpc>
                <a:spcPct val="168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461963" indent="-461963">
              <a:lnSpc>
                <a:spcPct val="168000"/>
              </a:lnSpc>
              <a:spcBef>
                <a:spcPts val="600"/>
              </a:spcBef>
              <a:buFont typeface="Wingdings" pitchFamily="2" charset="2"/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	</a:t>
            </a:r>
          </a:p>
          <a:p>
            <a:pPr marL="461963" indent="-461963">
              <a:lnSpc>
                <a:spcPct val="168000"/>
              </a:lnSpc>
              <a:spcBef>
                <a:spcPts val="600"/>
              </a:spcBef>
              <a:buFont typeface="Wingdings" pitchFamily="2" charset="2"/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	has the (non-obvious) solution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≈ </a:t>
            </a:r>
            <a:r>
              <a:rPr lang="en-US" sz="2400" dirty="0">
                <a:sym typeface="Symbol" pitchFamily="18" charset="2"/>
              </a:rPr>
              <a:t>12%.  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b="1" dirty="0">
                <a:sym typeface="Symbol" pitchFamily="18" charset="2"/>
              </a:rPr>
              <a:t>From Table A.1:  </a:t>
            </a:r>
            <a:r>
              <a:rPr lang="en-US" sz="2400" dirty="0">
                <a:sym typeface="Symbol" pitchFamily="18" charset="2"/>
              </a:rPr>
              <a:t>rows = n, values = (P|A, </a:t>
            </a:r>
            <a:r>
              <a:rPr lang="en-US" sz="24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%, n), cols = IRR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b="1" dirty="0">
                <a:sym typeface="Symbol" pitchFamily="18" charset="2"/>
              </a:rPr>
              <a:t>Interpretation:  w/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b="1" dirty="0">
                <a:sym typeface="Symbol" pitchFamily="18" charset="2"/>
              </a:rPr>
              <a:t> = </a:t>
            </a:r>
            <a:r>
              <a:rPr lang="en-US" sz="2400" dirty="0">
                <a:sym typeface="Symbol" pitchFamily="18" charset="2"/>
              </a:rPr>
              <a:t>12</a:t>
            </a:r>
            <a:r>
              <a:rPr lang="en-US" sz="2400" i="1" dirty="0">
                <a:sym typeface="Symbol" pitchFamily="18" charset="2"/>
              </a:rPr>
              <a:t>%</a:t>
            </a:r>
            <a:r>
              <a:rPr lang="en-US" sz="2400" dirty="0">
                <a:sym typeface="Symbol" pitchFamily="18" charset="2"/>
              </a:rPr>
              <a:t>, the cash flow PV for the set = </a:t>
            </a:r>
            <a:r>
              <a:rPr lang="en-US" sz="2400" i="1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and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Symbol" pitchFamily="18" charset="2"/>
              </a:rPr>
              <a:t>so 12% is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IRR</a:t>
            </a:r>
            <a:r>
              <a:rPr lang="en-US" sz="2400" dirty="0">
                <a:sym typeface="Symbol" pitchFamily="18" charset="2"/>
              </a:rPr>
              <a:t> for the given cash- flow set</a:t>
            </a:r>
          </a:p>
          <a:p>
            <a:pPr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The investment makes sense as long as other investments yield less than 12%.  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24560"/>
              </p:ext>
            </p:extLst>
          </p:nvPr>
        </p:nvGraphicFramePr>
        <p:xfrm>
          <a:off x="1206500" y="1933575"/>
          <a:ext cx="505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82" name="Equation" r:id="rId4" imgW="5054400" imgH="342720" progId="Equation.DSMT4">
                  <p:embed/>
                </p:oleObj>
              </mc:Choice>
              <mc:Fallback>
                <p:oleObj name="Equation" r:id="rId4" imgW="5054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933575"/>
                        <a:ext cx="505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56130"/>
              </p:ext>
            </p:extLst>
          </p:nvPr>
        </p:nvGraphicFramePr>
        <p:xfrm>
          <a:off x="1191752" y="2428875"/>
          <a:ext cx="3340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83" name="Equation" r:id="rId6" imgW="3340080" imgH="787320" progId="Equation.DSMT4">
                  <p:embed/>
                </p:oleObj>
              </mc:Choice>
              <mc:Fallback>
                <p:oleObj name="Equation" r:id="rId6" imgW="33400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52" y="2428875"/>
                        <a:ext cx="3340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903289" y="2588567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units are years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4904248" y="2819400"/>
            <a:ext cx="914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83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0370" y="290182"/>
            <a:ext cx="8001000" cy="605633"/>
          </a:xfrm>
        </p:spPr>
        <p:txBody>
          <a:bodyPr/>
          <a:lstStyle/>
          <a:p>
            <a:r>
              <a:rPr lang="en-US" sz="2800" dirty="0"/>
              <a:t>Internal Rate of Return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37464"/>
            <a:ext cx="8686800" cy="4800600"/>
          </a:xfrm>
          <a:noFill/>
        </p:spPr>
        <p:txBody>
          <a:bodyPr/>
          <a:lstStyle/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Present Value</a:t>
            </a:r>
          </a:p>
          <a:p>
            <a:pPr marL="461963" indent="-461963">
              <a:lnSpc>
                <a:spcPct val="168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461963" indent="-461963">
              <a:lnSpc>
                <a:spcPct val="168000"/>
              </a:lnSpc>
              <a:spcBef>
                <a:spcPts val="600"/>
              </a:spcBef>
              <a:buFont typeface="Wingdings" pitchFamily="2" charset="2"/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	has the (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non-obvious</a:t>
            </a:r>
            <a:r>
              <a:rPr lang="en-US" sz="2400" dirty="0">
                <a:sym typeface="Symbol" pitchFamily="18" charset="2"/>
              </a:rPr>
              <a:t>) solution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dirty="0">
                <a:sym typeface="Symbol" pitchFamily="18" charset="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≈ </a:t>
            </a:r>
            <a:r>
              <a:rPr lang="en-US" sz="2400" dirty="0">
                <a:sym typeface="Symbol" pitchFamily="18" charset="2"/>
              </a:rPr>
              <a:t>12%.  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b="1" dirty="0">
                <a:sym typeface="Symbol" pitchFamily="18" charset="2"/>
              </a:rPr>
              <a:t>From Table A.1:  </a:t>
            </a:r>
            <a:r>
              <a:rPr lang="en-US" sz="2400" dirty="0">
                <a:sym typeface="Symbol" pitchFamily="18" charset="2"/>
              </a:rPr>
              <a:t>rows = n, values = (P|A, </a:t>
            </a:r>
            <a:r>
              <a:rPr lang="en-US" sz="24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%, n), cols = IRR</a:t>
            </a:r>
          </a:p>
          <a:p>
            <a:pPr marL="461963" indent="-4619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b="1" dirty="0">
                <a:sym typeface="Symbol" pitchFamily="18" charset="2"/>
              </a:rPr>
              <a:t>Interpretation:  w/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400" b="1" dirty="0">
                <a:sym typeface="Symbol" pitchFamily="18" charset="2"/>
              </a:rPr>
              <a:t> = </a:t>
            </a:r>
            <a:r>
              <a:rPr lang="en-US" sz="2400" dirty="0">
                <a:sym typeface="Symbol" pitchFamily="18" charset="2"/>
              </a:rPr>
              <a:t>12</a:t>
            </a:r>
            <a:r>
              <a:rPr lang="en-US" sz="2400" i="1" dirty="0">
                <a:sym typeface="Symbol" pitchFamily="18" charset="2"/>
              </a:rPr>
              <a:t>%</a:t>
            </a:r>
            <a:r>
              <a:rPr lang="en-US" sz="2400" dirty="0">
                <a:sym typeface="Symbol" pitchFamily="18" charset="2"/>
              </a:rPr>
              <a:t>, the cash flow PV for the set = </a:t>
            </a:r>
            <a:r>
              <a:rPr lang="en-US" sz="2400" i="1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i="1" dirty="0">
                <a:sym typeface="Symbol" pitchFamily="18" charset="2"/>
              </a:rPr>
              <a:t>and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Symbol" pitchFamily="18" charset="2"/>
              </a:rPr>
              <a:t>so 12% is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IRR</a:t>
            </a:r>
            <a:r>
              <a:rPr lang="en-US" sz="2400" dirty="0">
                <a:sym typeface="Symbol" pitchFamily="18" charset="2"/>
              </a:rPr>
              <a:t> for the given cash- flow set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74602"/>
              </p:ext>
            </p:extLst>
          </p:nvPr>
        </p:nvGraphicFramePr>
        <p:xfrm>
          <a:off x="2989642" y="1155083"/>
          <a:ext cx="505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6" name="Equation" r:id="rId4" imgW="5054400" imgH="342720" progId="Equation.DSMT4">
                  <p:embed/>
                </p:oleObj>
              </mc:Choice>
              <mc:Fallback>
                <p:oleObj name="Equation" r:id="rId4" imgW="5054400" imgH="342720" progId="Equation.DSMT4">
                  <p:embed/>
                  <p:pic>
                    <p:nvPicPr>
                      <p:cNvPr id="11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642" y="1155083"/>
                        <a:ext cx="505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579374"/>
              </p:ext>
            </p:extLst>
          </p:nvPr>
        </p:nvGraphicFramePr>
        <p:xfrm>
          <a:off x="3142042" y="1613582"/>
          <a:ext cx="3340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7" name="Equation" r:id="rId6" imgW="3340080" imgH="787320" progId="Equation.DSMT4">
                  <p:embed/>
                </p:oleObj>
              </mc:Choice>
              <mc:Fallback>
                <p:oleObj name="Equation" r:id="rId6" imgW="3340080" imgH="7873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042" y="1613582"/>
                        <a:ext cx="3340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727464" y="1739632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sym typeface="Symbol" pitchFamily="18" charset="2"/>
              </a:rPr>
              <a:t>(years)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8564D7-8E36-404D-AC13-E47ADCA9C0CC}"/>
              </a:ext>
            </a:extLst>
          </p:cNvPr>
          <p:cNvSpPr/>
          <p:nvPr/>
        </p:nvSpPr>
        <p:spPr bwMode="auto">
          <a:xfrm>
            <a:off x="4382512" y="1829663"/>
            <a:ext cx="342900" cy="347365"/>
          </a:xfrm>
          <a:prstGeom prst="rect">
            <a:avLst/>
          </a:prstGeom>
          <a:solidFill>
            <a:srgbClr val="FFFF00">
              <a:alpha val="26000"/>
            </a:srgbClr>
          </a:solidFill>
          <a:ln w="2857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64C94D-74FA-40B3-9DEF-1AFE549339AB}"/>
              </a:ext>
            </a:extLst>
          </p:cNvPr>
          <p:cNvSpPr/>
          <p:nvPr/>
        </p:nvSpPr>
        <p:spPr bwMode="auto">
          <a:xfrm>
            <a:off x="6190042" y="1774826"/>
            <a:ext cx="381000" cy="413422"/>
          </a:xfrm>
          <a:prstGeom prst="roundRect">
            <a:avLst/>
          </a:prstGeom>
          <a:solidFill>
            <a:srgbClr val="92D050">
              <a:alpha val="25000"/>
            </a:srgbClr>
          </a:solidFill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39CB73-6B35-4304-B0D8-584466956AA0}"/>
              </a:ext>
            </a:extLst>
          </p:cNvPr>
          <p:cNvSpPr/>
          <p:nvPr/>
        </p:nvSpPr>
        <p:spPr bwMode="auto">
          <a:xfrm>
            <a:off x="5174042" y="2386373"/>
            <a:ext cx="685799" cy="439668"/>
          </a:xfrm>
          <a:prstGeom prst="roundRect">
            <a:avLst/>
          </a:prstGeom>
          <a:solidFill>
            <a:srgbClr val="00B0F0">
              <a:alpha val="25000"/>
            </a:srgbClr>
          </a:solidFill>
          <a:ln w="476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E05193-F649-4B8B-9D7B-7622331FE77F}"/>
              </a:ext>
            </a:extLst>
          </p:cNvPr>
          <p:cNvGrpSpPr/>
          <p:nvPr/>
        </p:nvGrpSpPr>
        <p:grpSpPr>
          <a:xfrm>
            <a:off x="1762331" y="4271137"/>
            <a:ext cx="6276769" cy="2451749"/>
            <a:chOff x="1762331" y="4271137"/>
            <a:chExt cx="6276769" cy="2451749"/>
          </a:xfrm>
        </p:grpSpPr>
        <p:pic>
          <p:nvPicPr>
            <p:cNvPr id="12" name="Picture 11" descr="A screenshot of text&#10;&#10;Description generated with very high confidence">
              <a:extLst>
                <a:ext uri="{FF2B5EF4-FFF2-40B4-BE49-F238E27FC236}">
                  <a16:creationId xmlns:a16="http://schemas.microsoft.com/office/drawing/2014/main" id="{D98F8031-794E-4F50-92AA-AE1D7463B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41" b="49066"/>
            <a:stretch/>
          </p:blipFill>
          <p:spPr>
            <a:xfrm>
              <a:off x="1762331" y="4271137"/>
              <a:ext cx="6276769" cy="24517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E68D72-B5E2-490D-89A9-DDE57454162B}"/>
                </a:ext>
              </a:extLst>
            </p:cNvPr>
            <p:cNvSpPr/>
            <p:nvPr/>
          </p:nvSpPr>
          <p:spPr bwMode="auto">
            <a:xfrm>
              <a:off x="1762331" y="6131750"/>
              <a:ext cx="304800" cy="233299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 w="412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0E265A0-99B8-4BE2-A55E-F6D35D8F99D6}"/>
                </a:ext>
              </a:extLst>
            </p:cNvPr>
            <p:cNvSpPr/>
            <p:nvPr/>
          </p:nvSpPr>
          <p:spPr bwMode="auto">
            <a:xfrm>
              <a:off x="5638800" y="6124050"/>
              <a:ext cx="381000" cy="228600"/>
            </a:xfrm>
            <a:prstGeom prst="roundRect">
              <a:avLst/>
            </a:prstGeom>
            <a:solidFill>
              <a:srgbClr val="92D050">
                <a:alpha val="23000"/>
              </a:srgbClr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55A4287-FC5A-4B58-9616-B48B2705D27E}"/>
                </a:ext>
              </a:extLst>
            </p:cNvPr>
            <p:cNvSpPr/>
            <p:nvPr/>
          </p:nvSpPr>
          <p:spPr bwMode="auto">
            <a:xfrm>
              <a:off x="5638800" y="5174136"/>
              <a:ext cx="381000" cy="308297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 w="412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9BAC9A-E4D7-4AAF-B5D5-FB7A7FA9453D}"/>
                </a:ext>
              </a:extLst>
            </p:cNvPr>
            <p:cNvSpPr/>
            <p:nvPr/>
          </p:nvSpPr>
          <p:spPr bwMode="auto">
            <a:xfrm>
              <a:off x="2067131" y="6131750"/>
              <a:ext cx="3571669" cy="191551"/>
            </a:xfrm>
            <a:prstGeom prst="rect">
              <a:avLst/>
            </a:prstGeom>
            <a:solidFill>
              <a:srgbClr val="FFCCCC">
                <a:alpha val="2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D502F5-EBE0-42FF-A6F6-8CBF67708F01}"/>
                </a:ext>
              </a:extLst>
            </p:cNvPr>
            <p:cNvSpPr/>
            <p:nvPr/>
          </p:nvSpPr>
          <p:spPr bwMode="auto">
            <a:xfrm rot="5400000">
              <a:off x="5524501" y="5634351"/>
              <a:ext cx="609600" cy="380998"/>
            </a:xfrm>
            <a:prstGeom prst="rect">
              <a:avLst/>
            </a:prstGeom>
            <a:solidFill>
              <a:srgbClr val="FFCCCC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53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862" y="206696"/>
            <a:ext cx="8739275" cy="765272"/>
          </a:xfrm>
        </p:spPr>
        <p:txBody>
          <a:bodyPr/>
          <a:lstStyle/>
          <a:p>
            <a:r>
              <a:rPr lang="en-US" sz="2800" dirty="0"/>
              <a:t>To Buy or NOT to Buy the Efficient Refrigerator ??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175" y="1289420"/>
            <a:ext cx="8801100" cy="5032375"/>
          </a:xfrm>
          <a:noFill/>
        </p:spPr>
        <p:txBody>
          <a:bodyPr/>
          <a:lstStyle/>
          <a:p>
            <a:pPr marL="347663" indent="-3476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A more efficient refrigerator adds </a:t>
            </a:r>
            <a:r>
              <a:rPr lang="en-US" sz="2400" i="1" dirty="0">
                <a:sym typeface="Symbol" pitchFamily="18" charset="2"/>
              </a:rPr>
              <a:t>$</a:t>
            </a:r>
            <a:r>
              <a:rPr lang="en-US" sz="2400" dirty="0">
                <a:sym typeface="Symbol" pitchFamily="18" charset="2"/>
              </a:rPr>
              <a:t>1,000, but saves		 </a:t>
            </a:r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Energy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$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200 </a:t>
            </a:r>
            <a:r>
              <a:rPr lang="en-US" sz="2400" dirty="0">
                <a:sym typeface="Symbol" pitchFamily="18" charset="2"/>
              </a:rPr>
              <a:t>annually. 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Which refrigerator is better use of $?</a:t>
            </a:r>
          </a:p>
          <a:p>
            <a:pPr marL="347663" indent="-347663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For a 10 yr. assumed life,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IRR</a:t>
            </a:r>
            <a:r>
              <a:rPr lang="en-US" sz="2400" dirty="0">
                <a:sym typeface="Symbol" pitchFamily="18" charset="2"/>
              </a:rPr>
              <a:t> is determined from the solution of</a:t>
            </a:r>
          </a:p>
          <a:p>
            <a:pPr marL="461963" indent="-461963">
              <a:spcBef>
                <a:spcPct val="0"/>
              </a:spcBef>
              <a:buFont typeface="Wingdings" pitchFamily="2" charset="2"/>
              <a:buNone/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51907"/>
              </p:ext>
            </p:extLst>
          </p:nvPr>
        </p:nvGraphicFramePr>
        <p:xfrm>
          <a:off x="762000" y="2700864"/>
          <a:ext cx="5915592" cy="1219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0" name="Equation" r:id="rId4" imgW="6959520" imgH="1434960" progId="Equation.DSMT4">
                  <p:embed/>
                </p:oleObj>
              </mc:Choice>
              <mc:Fallback>
                <p:oleObj name="Equation" r:id="rId4" imgW="695952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00864"/>
                        <a:ext cx="5915592" cy="1219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67700" y="6324600"/>
            <a:ext cx="7239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29C737-EE3A-4E2A-840A-F86CD44764CE}"/>
              </a:ext>
            </a:extLst>
          </p:cNvPr>
          <p:cNvGrpSpPr/>
          <p:nvPr/>
        </p:nvGrpSpPr>
        <p:grpSpPr>
          <a:xfrm>
            <a:off x="2714831" y="3920580"/>
            <a:ext cx="6276769" cy="2466423"/>
            <a:chOff x="2752931" y="4342705"/>
            <a:chExt cx="6276769" cy="2466423"/>
          </a:xfrm>
        </p:grpSpPr>
        <p:pic>
          <p:nvPicPr>
            <p:cNvPr id="8" name="Picture 7" descr="A screenshot of text&#10;&#10;Description generated with very high confidence">
              <a:extLst>
                <a:ext uri="{FF2B5EF4-FFF2-40B4-BE49-F238E27FC236}">
                  <a16:creationId xmlns:a16="http://schemas.microsoft.com/office/drawing/2014/main" id="{27C8CA19-4914-40D4-97B2-43BEEDBEC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41" b="49066"/>
            <a:stretch/>
          </p:blipFill>
          <p:spPr>
            <a:xfrm>
              <a:off x="2752931" y="4342705"/>
              <a:ext cx="6276769" cy="245174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A1B209-513D-4DDF-A988-48969D39FDC6}"/>
                </a:ext>
              </a:extLst>
            </p:cNvPr>
            <p:cNvSpPr/>
            <p:nvPr/>
          </p:nvSpPr>
          <p:spPr bwMode="auto">
            <a:xfrm>
              <a:off x="2819399" y="6575829"/>
              <a:ext cx="304800" cy="233299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 w="412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F95563C-9B30-433E-842F-8CDDC35782B6}"/>
                </a:ext>
              </a:extLst>
            </p:cNvPr>
            <p:cNvSpPr/>
            <p:nvPr/>
          </p:nvSpPr>
          <p:spPr bwMode="auto">
            <a:xfrm>
              <a:off x="7048500" y="6580528"/>
              <a:ext cx="723900" cy="228600"/>
            </a:xfrm>
            <a:prstGeom prst="roundRect">
              <a:avLst/>
            </a:prstGeom>
            <a:solidFill>
              <a:srgbClr val="92D050">
                <a:alpha val="23000"/>
              </a:srgbClr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163064-2DA4-45FD-B373-2292F1F03FC4}"/>
                </a:ext>
              </a:extLst>
            </p:cNvPr>
            <p:cNvSpPr/>
            <p:nvPr/>
          </p:nvSpPr>
          <p:spPr bwMode="auto">
            <a:xfrm>
              <a:off x="7048500" y="5260282"/>
              <a:ext cx="723900" cy="331336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 w="412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DEB48B-5D3D-4216-A644-ADBC7FA2D6A5}"/>
                </a:ext>
              </a:extLst>
            </p:cNvPr>
            <p:cNvSpPr/>
            <p:nvPr/>
          </p:nvSpPr>
          <p:spPr bwMode="auto">
            <a:xfrm>
              <a:off x="3147807" y="6611501"/>
              <a:ext cx="3786393" cy="167028"/>
            </a:xfrm>
            <a:prstGeom prst="rect">
              <a:avLst/>
            </a:prstGeom>
            <a:solidFill>
              <a:srgbClr val="FFCCCC">
                <a:alpha val="2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3D5D99-DB81-4F2F-A942-F6E152EAD68A}"/>
                </a:ext>
              </a:extLst>
            </p:cNvPr>
            <p:cNvSpPr/>
            <p:nvPr/>
          </p:nvSpPr>
          <p:spPr bwMode="auto">
            <a:xfrm rot="5400000">
              <a:off x="6935259" y="5792259"/>
              <a:ext cx="909475" cy="612405"/>
            </a:xfrm>
            <a:prstGeom prst="rect">
              <a:avLst/>
            </a:prstGeom>
            <a:solidFill>
              <a:srgbClr val="FFCCCC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49A14E-B3B4-49F8-B2C1-66490AD2FFF4}"/>
              </a:ext>
            </a:extLst>
          </p:cNvPr>
          <p:cNvGrpSpPr/>
          <p:nvPr/>
        </p:nvGrpSpPr>
        <p:grpSpPr>
          <a:xfrm>
            <a:off x="145536" y="4179493"/>
            <a:ext cx="2410115" cy="2117058"/>
            <a:chOff x="145536" y="4179493"/>
            <a:chExt cx="2410115" cy="21170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F83E7B-84C9-4A7B-8664-F0B5F8298BDC}"/>
                </a:ext>
              </a:extLst>
            </p:cNvPr>
            <p:cNvGrpSpPr/>
            <p:nvPr/>
          </p:nvGrpSpPr>
          <p:grpSpPr>
            <a:xfrm>
              <a:off x="145536" y="4643963"/>
              <a:ext cx="2410115" cy="1652588"/>
              <a:chOff x="187325" y="3733800"/>
              <a:chExt cx="2410115" cy="1652588"/>
            </a:xfrm>
          </p:grpSpPr>
          <p:graphicFrame>
            <p:nvGraphicFramePr>
              <p:cNvPr id="17" name="Object 3">
                <a:extLst>
                  <a:ext uri="{FF2B5EF4-FFF2-40B4-BE49-F238E27FC236}">
                    <a16:creationId xmlns:a16="http://schemas.microsoft.com/office/drawing/2014/main" id="{FDCCBB3E-608D-460A-9671-A5CA05E25D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2584299"/>
                  </p:ext>
                </p:extLst>
              </p:nvPr>
            </p:nvGraphicFramePr>
            <p:xfrm>
              <a:off x="187325" y="4495800"/>
              <a:ext cx="2289175" cy="890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6411" name="Equation" r:id="rId7" imgW="2514600" imgH="977760" progId="Equation.DSMT4">
                      <p:embed/>
                    </p:oleObj>
                  </mc:Choice>
                  <mc:Fallback>
                    <p:oleObj name="Equation" r:id="rId7" imgW="2514600" imgH="977760" progId="Equation.DSMT4">
                      <p:embed/>
                      <p:pic>
                        <p:nvPicPr>
                          <p:cNvPr id="14339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325" y="4495800"/>
                            <a:ext cx="2289175" cy="890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C89B5D1-98C1-4343-A75A-16D53C1B5A1D}"/>
                  </a:ext>
                </a:extLst>
              </p:cNvPr>
              <p:cNvSpPr/>
              <p:nvPr/>
            </p:nvSpPr>
            <p:spPr bwMode="auto">
              <a:xfrm>
                <a:off x="1759240" y="4636980"/>
                <a:ext cx="838200" cy="4572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defRPr/>
                </a:pPr>
                <a:endParaRPr lang="en-US"/>
              </a:p>
            </p:txBody>
          </p:sp>
          <p:sp>
            <p:nvSpPr>
              <p:cNvPr id="19" name="Arrow: Down 18">
                <a:extLst>
                  <a:ext uri="{FF2B5EF4-FFF2-40B4-BE49-F238E27FC236}">
                    <a16:creationId xmlns:a16="http://schemas.microsoft.com/office/drawing/2014/main" id="{8813FA52-8381-4861-B40B-CEFF5F035357}"/>
                  </a:ext>
                </a:extLst>
              </p:cNvPr>
              <p:cNvSpPr/>
              <p:nvPr/>
            </p:nvSpPr>
            <p:spPr bwMode="auto">
              <a:xfrm>
                <a:off x="990600" y="3733800"/>
                <a:ext cx="838200" cy="629696"/>
              </a:xfrm>
              <a:prstGeom prst="downArrow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4FAC65-0F11-4643-94C4-F670CE47E335}"/>
                </a:ext>
              </a:extLst>
            </p:cNvPr>
            <p:cNvSpPr txBox="1"/>
            <p:nvPr/>
          </p:nvSpPr>
          <p:spPr>
            <a:xfrm>
              <a:off x="479282" y="4179493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Interpolating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642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sz="2800" dirty="0"/>
              <a:t>Efficient Refrigerator Example (cont.)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75304"/>
            <a:ext cx="8839200" cy="1789617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If instead, the refrigerator has a 15 year expected life, 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IRR</a:t>
            </a:r>
            <a:r>
              <a:rPr lang="en-US" sz="2400" dirty="0">
                <a:sym typeface="Symbol" pitchFamily="18" charset="2"/>
              </a:rPr>
              <a:t> becomes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85339" y="6376018"/>
            <a:ext cx="452944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7A913729-EA28-419C-9C67-5286F811B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010188"/>
              </p:ext>
            </p:extLst>
          </p:nvPr>
        </p:nvGraphicFramePr>
        <p:xfrm>
          <a:off x="499676" y="1764907"/>
          <a:ext cx="72850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8" name="Equation" r:id="rId4" imgW="8572320" imgH="1434960" progId="Equation.DSMT4">
                  <p:embed/>
                </p:oleObj>
              </mc:Choice>
              <mc:Fallback>
                <p:oleObj name="Equation" r:id="rId4" imgW="8572320" imgH="1434960" progId="Equation.DSMT4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76" y="1764907"/>
                        <a:ext cx="72850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30ABC81-6FAF-4E39-8617-1AAAAD7B2D35}"/>
              </a:ext>
            </a:extLst>
          </p:cNvPr>
          <p:cNvGrpSpPr/>
          <p:nvPr/>
        </p:nvGrpSpPr>
        <p:grpSpPr>
          <a:xfrm>
            <a:off x="2743659" y="3003182"/>
            <a:ext cx="6276769" cy="3506568"/>
            <a:chOff x="2137338" y="3229512"/>
            <a:chExt cx="6276769" cy="3506568"/>
          </a:xfrm>
        </p:grpSpPr>
        <p:pic>
          <p:nvPicPr>
            <p:cNvPr id="15" name="Picture 14" descr="A screenshot of text&#10;&#10;Description generated with very high confidence">
              <a:extLst>
                <a:ext uri="{FF2B5EF4-FFF2-40B4-BE49-F238E27FC236}">
                  <a16:creationId xmlns:a16="http://schemas.microsoft.com/office/drawing/2014/main" id="{5AC6CC87-C3B0-4580-B366-1D917CD51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41" b="27874"/>
            <a:stretch/>
          </p:blipFill>
          <p:spPr>
            <a:xfrm>
              <a:off x="2137338" y="3229512"/>
              <a:ext cx="6276769" cy="347183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82FCA3-93BE-4203-B8DB-B50F4311A277}"/>
                </a:ext>
              </a:extLst>
            </p:cNvPr>
            <p:cNvSpPr/>
            <p:nvPr/>
          </p:nvSpPr>
          <p:spPr bwMode="auto">
            <a:xfrm>
              <a:off x="2160694" y="6487969"/>
              <a:ext cx="304800" cy="233299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 w="412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26F5FBA-3DDA-4B74-8514-83776A1D5F8E}"/>
                </a:ext>
              </a:extLst>
            </p:cNvPr>
            <p:cNvSpPr/>
            <p:nvPr/>
          </p:nvSpPr>
          <p:spPr bwMode="auto">
            <a:xfrm>
              <a:off x="7113694" y="6500265"/>
              <a:ext cx="476250" cy="235815"/>
            </a:xfrm>
            <a:prstGeom prst="roundRect">
              <a:avLst/>
            </a:prstGeom>
            <a:solidFill>
              <a:srgbClr val="92D050">
                <a:alpha val="23000"/>
              </a:srgbClr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0400CF5-D3D7-4890-8781-5F6F24DC81A1}"/>
                </a:ext>
              </a:extLst>
            </p:cNvPr>
            <p:cNvSpPr/>
            <p:nvPr/>
          </p:nvSpPr>
          <p:spPr bwMode="auto">
            <a:xfrm>
              <a:off x="7113694" y="4129524"/>
              <a:ext cx="476250" cy="331336"/>
            </a:xfrm>
            <a:prstGeom prst="roundRect">
              <a:avLst/>
            </a:prstGeom>
            <a:solidFill>
              <a:srgbClr val="00B0F0">
                <a:alpha val="25000"/>
              </a:srgbClr>
            </a:solidFill>
            <a:ln w="412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D90655-C623-4823-A873-3C147DF808DD}"/>
                </a:ext>
              </a:extLst>
            </p:cNvPr>
            <p:cNvSpPr/>
            <p:nvPr/>
          </p:nvSpPr>
          <p:spPr bwMode="auto">
            <a:xfrm>
              <a:off x="2541694" y="6485684"/>
              <a:ext cx="4648200" cy="250396"/>
            </a:xfrm>
            <a:prstGeom prst="rect">
              <a:avLst/>
            </a:prstGeom>
            <a:solidFill>
              <a:srgbClr val="FFCCCC">
                <a:alpha val="2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C81B3E-7D9F-4BB8-8525-586B251843D5}"/>
                </a:ext>
              </a:extLst>
            </p:cNvPr>
            <p:cNvSpPr/>
            <p:nvPr/>
          </p:nvSpPr>
          <p:spPr bwMode="auto">
            <a:xfrm rot="5400000">
              <a:off x="6383332" y="5211443"/>
              <a:ext cx="1957036" cy="456188"/>
            </a:xfrm>
            <a:prstGeom prst="rect">
              <a:avLst/>
            </a:prstGeom>
            <a:solidFill>
              <a:srgbClr val="FFCCCC">
                <a:alpha val="2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1485AD-39ED-4F3B-BA48-AFA1DB1F6F0E}"/>
              </a:ext>
            </a:extLst>
          </p:cNvPr>
          <p:cNvGrpSpPr/>
          <p:nvPr/>
        </p:nvGrpSpPr>
        <p:grpSpPr>
          <a:xfrm>
            <a:off x="123572" y="3733800"/>
            <a:ext cx="2467228" cy="1652372"/>
            <a:chOff x="123572" y="3733800"/>
            <a:chExt cx="2467228" cy="1652372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35390"/>
                </p:ext>
              </p:extLst>
            </p:nvPr>
          </p:nvGraphicFramePr>
          <p:xfrm>
            <a:off x="123572" y="4495800"/>
            <a:ext cx="2416724" cy="890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39" name="Equation" r:id="rId7" imgW="2654280" imgH="977760" progId="Equation.DSMT4">
                    <p:embed/>
                  </p:oleObj>
                </mc:Choice>
                <mc:Fallback>
                  <p:oleObj name="Equation" r:id="rId7" imgW="2654280" imgH="9777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72" y="4495800"/>
                          <a:ext cx="2416724" cy="890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9"/>
            <p:cNvSpPr/>
            <p:nvPr/>
          </p:nvSpPr>
          <p:spPr bwMode="auto">
            <a:xfrm>
              <a:off x="1752600" y="4648200"/>
              <a:ext cx="838200" cy="45720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C9AC2C30-14FD-4CD6-8B7A-95086964336B}"/>
                </a:ext>
              </a:extLst>
            </p:cNvPr>
            <p:cNvSpPr/>
            <p:nvPr/>
          </p:nvSpPr>
          <p:spPr bwMode="auto">
            <a:xfrm>
              <a:off x="990600" y="3733800"/>
              <a:ext cx="838200" cy="629696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95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sz="2800" dirty="0"/>
              <a:t>Efficient Refrigerator Example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85339" y="6479804"/>
            <a:ext cx="452944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47362-D544-470A-BCC0-A9EDD45F869E}"/>
              </a:ext>
            </a:extLst>
          </p:cNvPr>
          <p:cNvGrpSpPr/>
          <p:nvPr/>
        </p:nvGrpSpPr>
        <p:grpSpPr>
          <a:xfrm>
            <a:off x="263194" y="4465472"/>
            <a:ext cx="3321946" cy="805941"/>
            <a:chOff x="30855" y="4375659"/>
            <a:chExt cx="3321946" cy="8059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261F13A-028E-4850-B004-79C575B00F5A}"/>
                </a:ext>
              </a:extLst>
            </p:cNvPr>
            <p:cNvSpPr/>
            <p:nvPr/>
          </p:nvSpPr>
          <p:spPr bwMode="auto">
            <a:xfrm>
              <a:off x="30855" y="4375659"/>
              <a:ext cx="3321946" cy="80594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7847855E-5308-48B6-8D0E-93E63433CA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8884897"/>
                </p:ext>
              </p:extLst>
            </p:nvPr>
          </p:nvGraphicFramePr>
          <p:xfrm>
            <a:off x="69376" y="4455220"/>
            <a:ext cx="3192524" cy="615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51" name="Equation" r:id="rId4" imgW="3924000" imgH="736560" progId="Equation.DSMT4">
                    <p:embed/>
                  </p:oleObj>
                </mc:Choice>
                <mc:Fallback>
                  <p:oleObj name="Equation" r:id="rId4" imgW="3924000" imgH="736560" progId="Equation.DSMT4">
                    <p:embed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7A913729-EA28-419C-9C67-5286F811B4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76" y="4455220"/>
                          <a:ext cx="3192524" cy="615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4">
            <a:extLst>
              <a:ext uri="{FF2B5EF4-FFF2-40B4-BE49-F238E27FC236}">
                <a16:creationId xmlns:a16="http://schemas.microsoft.com/office/drawing/2014/main" id="{5936D71A-B64F-47D2-B73D-C97728F01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20708"/>
              </p:ext>
            </p:extLst>
          </p:nvPr>
        </p:nvGraphicFramePr>
        <p:xfrm>
          <a:off x="457199" y="2798624"/>
          <a:ext cx="315118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2" name="Equation" r:id="rId6" imgW="3708360" imgH="1688760" progId="Equation.DSMT4">
                  <p:embed/>
                </p:oleObj>
              </mc:Choice>
              <mc:Fallback>
                <p:oleObj name="Equation" r:id="rId6" imgW="3708360" imgH="168876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7A913729-EA28-419C-9C67-5286F811B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798624"/>
                        <a:ext cx="3151187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632B4AAC-734F-4CFF-B616-104BDD1222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63462"/>
            <a:ext cx="5032681" cy="3350635"/>
          </a:xfrm>
          <a:prstGeom prst="rect">
            <a:avLst/>
          </a:prstGeom>
        </p:spPr>
      </p:pic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27150"/>
            <a:ext cx="8382000" cy="47262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tabLst>
                <a:tab pos="2462213" algn="l"/>
                <a:tab pos="5597525" algn="l"/>
              </a:tabLst>
            </a:pPr>
            <a:r>
              <a:rPr lang="en-US" sz="2200" dirty="0">
                <a:sym typeface="Symbol" pitchFamily="18" charset="2"/>
              </a:rPr>
              <a:t>If instead the refrigerator is never fails, the </a:t>
            </a:r>
            <a:r>
              <a:rPr lang="en-US" sz="2200" b="1" i="1" dirty="0">
                <a:solidFill>
                  <a:srgbClr val="0000FF"/>
                </a:solidFill>
                <a:sym typeface="Symbol" pitchFamily="18" charset="2"/>
              </a:rPr>
              <a:t>IRR</a:t>
            </a:r>
            <a:r>
              <a:rPr lang="en-US" sz="2200" dirty="0">
                <a:sym typeface="Symbol" pitchFamily="18" charset="2"/>
              </a:rPr>
              <a:t> becomes  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7A913729-EA28-419C-9C67-5286F811B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594597"/>
              </p:ext>
            </p:extLst>
          </p:nvPr>
        </p:nvGraphicFramePr>
        <p:xfrm>
          <a:off x="301715" y="1772152"/>
          <a:ext cx="41878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3" name="Equation" r:id="rId9" imgW="4927320" imgH="799920" progId="Equation.DSMT4">
                  <p:embed/>
                </p:oleObj>
              </mc:Choice>
              <mc:Fallback>
                <p:oleObj name="Equation" r:id="rId9" imgW="4927320" imgH="79992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7A913729-EA28-419C-9C67-5286F811B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15" y="1772152"/>
                        <a:ext cx="41878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BE383575-B6D7-45CF-BC4A-CF97D0E72366}"/>
              </a:ext>
            </a:extLst>
          </p:cNvPr>
          <p:cNvGrpSpPr/>
          <p:nvPr/>
        </p:nvGrpSpPr>
        <p:grpSpPr>
          <a:xfrm>
            <a:off x="5338568" y="2590800"/>
            <a:ext cx="3500632" cy="3931443"/>
            <a:chOff x="5338568" y="2590800"/>
            <a:chExt cx="3500632" cy="39314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5A6C8B-928F-4B03-B936-A36206A6C17E}"/>
                </a:ext>
              </a:extLst>
            </p:cNvPr>
            <p:cNvSpPr/>
            <p:nvPr/>
          </p:nvSpPr>
          <p:spPr bwMode="auto">
            <a:xfrm>
              <a:off x="6705600" y="2590800"/>
              <a:ext cx="2133600" cy="1503628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D26B28-1F82-40AB-8D28-6E592AB7EB96}"/>
                </a:ext>
              </a:extLst>
            </p:cNvPr>
            <p:cNvGrpSpPr/>
            <p:nvPr/>
          </p:nvGrpSpPr>
          <p:grpSpPr>
            <a:xfrm>
              <a:off x="5338568" y="4818148"/>
              <a:ext cx="2696040" cy="1704095"/>
              <a:chOff x="5338568" y="4818148"/>
              <a:chExt cx="2696040" cy="1704095"/>
            </a:xfrm>
          </p:grpSpPr>
          <p:pic>
            <p:nvPicPr>
              <p:cNvPr id="29" name="Picture 28" descr="A close up of a map&#10;&#10;Description generated with high confidence">
                <a:extLst>
                  <a:ext uri="{FF2B5EF4-FFF2-40B4-BE49-F238E27FC236}">
                    <a16:creationId xmlns:a16="http://schemas.microsoft.com/office/drawing/2014/main" id="{873C10D1-830C-4966-A763-7C93C9781E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43" t="34060" r="12738" b="22222"/>
              <a:stretch/>
            </p:blipFill>
            <p:spPr>
              <a:xfrm>
                <a:off x="5715000" y="4818148"/>
                <a:ext cx="2319608" cy="1704095"/>
              </a:xfrm>
              <a:prstGeom prst="rect">
                <a:avLst/>
              </a:prstGeom>
              <a:ln w="53975">
                <a:solidFill>
                  <a:srgbClr val="0000FF"/>
                </a:solidFill>
              </a:ln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6AB1B8C-A2E4-4F0D-B74A-3626925EBDAA}"/>
                  </a:ext>
                </a:extLst>
              </p:cNvPr>
              <p:cNvSpPr/>
              <p:nvPr/>
            </p:nvSpPr>
            <p:spPr bwMode="auto">
              <a:xfrm>
                <a:off x="5879528" y="5320437"/>
                <a:ext cx="137494" cy="137494"/>
              </a:xfrm>
              <a:prstGeom prst="ellipse">
                <a:avLst/>
              </a:prstGeom>
              <a:noFill/>
              <a:ln w="349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128FCD6-43C4-439B-8479-8FCB13DED940}"/>
                  </a:ext>
                </a:extLst>
              </p:cNvPr>
              <p:cNvSpPr/>
              <p:nvPr/>
            </p:nvSpPr>
            <p:spPr bwMode="auto">
              <a:xfrm>
                <a:off x="5879528" y="5472963"/>
                <a:ext cx="137494" cy="137494"/>
              </a:xfrm>
              <a:prstGeom prst="ellipse">
                <a:avLst/>
              </a:prstGeom>
              <a:noFill/>
              <a:ln w="349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D914508-EFDD-464B-A731-8222B6397504}"/>
                  </a:ext>
                </a:extLst>
              </p:cNvPr>
              <p:cNvSpPr/>
              <p:nvPr/>
            </p:nvSpPr>
            <p:spPr bwMode="auto">
              <a:xfrm>
                <a:off x="5879528" y="5226638"/>
                <a:ext cx="137494" cy="137494"/>
              </a:xfrm>
              <a:prstGeom prst="ellipse">
                <a:avLst/>
              </a:prstGeom>
              <a:noFill/>
              <a:ln w="349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C8DA0E-23F0-468C-9DC1-518D32120D57}"/>
                  </a:ext>
                </a:extLst>
              </p:cNvPr>
              <p:cNvSpPr txBox="1"/>
              <p:nvPr/>
            </p:nvSpPr>
            <p:spPr>
              <a:xfrm>
                <a:off x="5338568" y="5610457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12CF55-88FE-4D5C-B3C4-DF5EBF98D0C1}"/>
                  </a:ext>
                </a:extLst>
              </p:cNvPr>
              <p:cNvSpPr txBox="1"/>
              <p:nvPr/>
            </p:nvSpPr>
            <p:spPr>
              <a:xfrm>
                <a:off x="5338568" y="511218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D706A4-AE51-416F-8782-BF46CDF0CA09}"/>
                  </a:ext>
                </a:extLst>
              </p:cNvPr>
              <p:cNvSpPr txBox="1"/>
              <p:nvPr/>
            </p:nvSpPr>
            <p:spPr>
              <a:xfrm>
                <a:off x="5338568" y="5361321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15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3FE94B8-6151-46B7-AB24-FAAF03C65F58}"/>
                </a:ext>
              </a:extLst>
            </p:cNvPr>
            <p:cNvCxnSpPr/>
            <p:nvPr/>
          </p:nvCxnSpPr>
          <p:spPr bwMode="auto">
            <a:xfrm flipV="1">
              <a:off x="5677122" y="2624547"/>
              <a:ext cx="952278" cy="2047277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363C4E-2E4A-4153-A4B7-A8C45FA47B3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134461" y="4191000"/>
              <a:ext cx="704739" cy="2321282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BE3FE03-D44E-4570-A594-82D4DB413A63}"/>
              </a:ext>
            </a:extLst>
          </p:cNvPr>
          <p:cNvGrpSpPr/>
          <p:nvPr/>
        </p:nvGrpSpPr>
        <p:grpSpPr>
          <a:xfrm>
            <a:off x="325023" y="4724400"/>
            <a:ext cx="5503955" cy="1703496"/>
            <a:chOff x="325023" y="4724400"/>
            <a:chExt cx="5503955" cy="1703496"/>
          </a:xfrm>
        </p:grpSpPr>
        <p:graphicFrame>
          <p:nvGraphicFramePr>
            <p:cNvPr id="34" name="Object 3">
              <a:extLst>
                <a:ext uri="{FF2B5EF4-FFF2-40B4-BE49-F238E27FC236}">
                  <a16:creationId xmlns:a16="http://schemas.microsoft.com/office/drawing/2014/main" id="{242420C4-3AEC-4256-9690-0263D36119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729998"/>
                </p:ext>
              </p:extLst>
            </p:nvPr>
          </p:nvGraphicFramePr>
          <p:xfrm>
            <a:off x="325023" y="5421421"/>
            <a:ext cx="3352800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54" name="Equation" r:id="rId12" imgW="3682800" imgH="1104840" progId="Equation.DSMT4">
                    <p:embed/>
                  </p:oleObj>
                </mc:Choice>
                <mc:Fallback>
                  <p:oleObj name="Equation" r:id="rId12" imgW="3682800" imgH="1104840" progId="Equation.DSMT4">
                    <p:embed/>
                    <p:pic>
                      <p:nvPicPr>
                        <p:cNvPr id="1433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023" y="5421421"/>
                          <a:ext cx="3352800" cy="1006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EF78EDA-911C-4388-BB25-7D9C435407CD}"/>
                </a:ext>
              </a:extLst>
            </p:cNvPr>
            <p:cNvGrpSpPr/>
            <p:nvPr/>
          </p:nvGrpSpPr>
          <p:grpSpPr>
            <a:xfrm>
              <a:off x="3581400" y="4724400"/>
              <a:ext cx="2247578" cy="1399176"/>
              <a:chOff x="3581400" y="4724400"/>
              <a:chExt cx="2247578" cy="1399176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208B41C-1D75-4555-9E93-FD76F9A3C0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81400" y="4724400"/>
                <a:ext cx="2247578" cy="5470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6F2297B-870F-405E-9085-C57300AED3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752829" y="5389184"/>
                <a:ext cx="2076149" cy="19891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DBE9E079-A882-4087-BD89-BD9A56E640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752829" y="5562129"/>
                <a:ext cx="2076149" cy="56144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9966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17675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"/>
            <a:ext cx="9101138" cy="957263"/>
          </a:xfrm>
        </p:spPr>
        <p:txBody>
          <a:bodyPr/>
          <a:lstStyle/>
          <a:p>
            <a:r>
              <a:rPr lang="en-US" sz="2800" dirty="0"/>
              <a:t>Impacts of Inflation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4625"/>
            <a:ext cx="8610600" cy="5108575"/>
          </a:xfrm>
          <a:noFill/>
        </p:spPr>
        <p:txBody>
          <a:bodyPr/>
          <a:lstStyle/>
          <a:p>
            <a:pPr marL="461963" indent="-461963"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Inflation</a:t>
            </a:r>
            <a:r>
              <a:rPr lang="en-US" sz="2400" dirty="0">
                <a:sym typeface="Symbol" pitchFamily="18" charset="2"/>
              </a:rPr>
              <a:t> is a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general price level increase </a:t>
            </a:r>
            <a:r>
              <a:rPr lang="en-US" sz="2400" dirty="0">
                <a:sym typeface="Symbol" pitchFamily="18" charset="2"/>
              </a:rPr>
              <a:t>in an economy; </a:t>
            </a:r>
          </a:p>
          <a:p>
            <a:pPr marL="461963" indent="-461963"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Equivalently,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inflation</a:t>
            </a:r>
            <a:r>
              <a:rPr lang="en-US" sz="2400" dirty="0">
                <a:sym typeface="Symbol" pitchFamily="18" charset="2"/>
              </a:rPr>
              <a:t> is a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general decline </a:t>
            </a:r>
            <a:r>
              <a:rPr lang="en-US" sz="2400" dirty="0">
                <a:sym typeface="Symbol" pitchFamily="18" charset="2"/>
              </a:rPr>
              <a:t>in money’s purchasing power</a:t>
            </a:r>
          </a:p>
          <a:p>
            <a:pPr marL="461963" indent="-461963"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Inflation is measured using prices; different products may have distinct escalation rates</a:t>
            </a:r>
          </a:p>
          <a:p>
            <a:pPr marL="461963" indent="-461963"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Typically indices such as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CPI</a:t>
            </a:r>
            <a:r>
              <a:rPr lang="en-US" sz="2400" dirty="0">
                <a:sym typeface="Symbol" pitchFamily="18" charset="2"/>
              </a:rPr>
              <a:t> – the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consumer price index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– use a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market basket </a:t>
            </a:r>
            <a:r>
              <a:rPr lang="en-US" sz="2400" dirty="0">
                <a:sym typeface="Symbol" pitchFamily="18" charset="2"/>
              </a:rPr>
              <a:t>of goods and services as a proxy for the entire U.S. economy</a:t>
            </a:r>
          </a:p>
          <a:p>
            <a:pPr lvl="1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dirty="0">
                <a:sym typeface="Symbol" pitchFamily="18" charset="2"/>
              </a:rPr>
              <a:t>reference basis is the year </a:t>
            </a:r>
            <a:r>
              <a:rPr lang="en-US" b="1" dirty="0">
                <a:solidFill>
                  <a:srgbClr val="0000FF"/>
                </a:solidFill>
                <a:sym typeface="Symbol" pitchFamily="18" charset="2"/>
              </a:rPr>
              <a:t>1967</a:t>
            </a:r>
            <a:r>
              <a:rPr lang="en-US" dirty="0">
                <a:sym typeface="Symbol" pitchFamily="18" charset="2"/>
              </a:rPr>
              <a:t> with the price of </a:t>
            </a:r>
            <a:r>
              <a:rPr lang="en-US" i="1" dirty="0">
                <a:sym typeface="Symbol" pitchFamily="18" charset="2"/>
              </a:rPr>
              <a:t>$</a:t>
            </a:r>
            <a:r>
              <a:rPr lang="en-US" sz="1400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100 for the basket (</a:t>
            </a:r>
            <a:r>
              <a:rPr lang="en-US" i="1" dirty="0">
                <a:sym typeface="Symbol" pitchFamily="18" charset="2"/>
              </a:rPr>
              <a:t>L</a:t>
            </a:r>
            <a:r>
              <a:rPr lang="en-US" sz="1200" i="1" dirty="0">
                <a:sym typeface="Symbol" pitchFamily="18" charset="2"/>
              </a:rPr>
              <a:t> </a:t>
            </a:r>
            <a:r>
              <a:rPr lang="en-US" i="1" baseline="-25000" dirty="0">
                <a:sym typeface="Symbol" pitchFamily="18" charset="2"/>
              </a:rPr>
              <a:t>0</a:t>
            </a:r>
            <a:r>
              <a:rPr lang="en-US" dirty="0">
                <a:sym typeface="Symbol" pitchFamily="18" charset="2"/>
              </a:rPr>
              <a:t>); in the year 1990, the same basket cost </a:t>
            </a:r>
            <a:r>
              <a:rPr lang="en-US" i="1" dirty="0">
                <a:sym typeface="Symbol" pitchFamily="18" charset="2"/>
              </a:rPr>
              <a:t>$</a:t>
            </a:r>
            <a:r>
              <a:rPr lang="en-US" sz="1400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374 (</a:t>
            </a:r>
            <a:r>
              <a:rPr lang="en-US" i="1" dirty="0">
                <a:sym typeface="Symbol" pitchFamily="18" charset="2"/>
              </a:rPr>
              <a:t>L</a:t>
            </a:r>
            <a:r>
              <a:rPr lang="en-US" sz="1200" i="1" dirty="0">
                <a:sym typeface="Symbol" pitchFamily="18" charset="2"/>
              </a:rPr>
              <a:t> </a:t>
            </a:r>
            <a:r>
              <a:rPr lang="en-US" baseline="-25000" dirty="0">
                <a:sym typeface="Symbol" pitchFamily="18" charset="2"/>
              </a:rPr>
              <a:t>23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1">
              <a:spcBef>
                <a:spcPts val="600"/>
              </a:spcBef>
              <a:tabLst>
                <a:tab pos="2462213" algn="l"/>
                <a:tab pos="5597525" algn="l"/>
              </a:tabLst>
            </a:pPr>
            <a:endParaRPr lang="en-US" sz="14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665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Inflation Over Last 350 Years 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467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210034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http://upload.wikimedia.org/wikipedia/commons/2/20/US_Historical_Inflation_Ancient.svg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299" y="522330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Historically prices have gone up and gone down. Recently many homeowners found home prices can also fall!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33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6"/>
            <a:ext cx="8077200" cy="723900"/>
          </a:xfrm>
        </p:spPr>
        <p:txBody>
          <a:bodyPr/>
          <a:lstStyle/>
          <a:p>
            <a:r>
              <a:rPr lang="en-US" sz="2800" dirty="0"/>
              <a:t>Computing U.S. Average </a:t>
            </a:r>
            <a:r>
              <a:rPr lang="en-US" dirty="0"/>
              <a:t>Inflation Rate </a:t>
            </a:r>
            <a:r>
              <a:rPr lang="en-US" i="1" dirty="0">
                <a:latin typeface="+mn-lt"/>
              </a:rPr>
              <a:t>(e)</a:t>
            </a:r>
            <a:endParaRPr lang="en-US" sz="2800" i="1" dirty="0">
              <a:latin typeface="+mn-lt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606" y="990600"/>
            <a:ext cx="9104313" cy="5984875"/>
          </a:xfrm>
          <a:noFill/>
        </p:spPr>
        <p:txBody>
          <a:bodyPr/>
          <a:lstStyle/>
          <a:p>
            <a:pPr marL="461963" indent="-461963">
              <a:lnSpc>
                <a:spcPct val="130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Calculate average inflation rate from 1982 to 2014 </a:t>
            </a:r>
          </a:p>
          <a:p>
            <a:pPr marL="1146175" lvl="1" indent="-463550">
              <a:lnSpc>
                <a:spcPct val="130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C74BE-B89E-4FF9-ABDA-EC24A72433A2}"/>
              </a:ext>
            </a:extLst>
          </p:cNvPr>
          <p:cNvSpPr/>
          <p:nvPr/>
        </p:nvSpPr>
        <p:spPr>
          <a:xfrm>
            <a:off x="135550" y="6309576"/>
            <a:ext cx="35552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CPI Methodology Bureau of Labor Statistics </a:t>
            </a:r>
            <a:r>
              <a:rPr lang="en-US" sz="1200" dirty="0">
                <a:hlinkClick r:id="rId3"/>
              </a:rPr>
              <a:t>https://www.bls.gov/cpi/questions-and-answers.htm</a:t>
            </a:r>
            <a:r>
              <a:rPr lang="en-US" sz="1200" dirty="0"/>
              <a:t>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82240F0-A93B-4AF0-992D-9D2B9EDE1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3446263" cy="39113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929CBB-1A96-4CE7-BC38-9AFD67911C30}"/>
              </a:ext>
            </a:extLst>
          </p:cNvPr>
          <p:cNvGrpSpPr/>
          <p:nvPr/>
        </p:nvGrpSpPr>
        <p:grpSpPr>
          <a:xfrm>
            <a:off x="3690771" y="1736701"/>
            <a:ext cx="5274231" cy="4587899"/>
            <a:chOff x="3690771" y="1736701"/>
            <a:chExt cx="5274231" cy="4587899"/>
          </a:xfrm>
        </p:grpSpPr>
        <p:pic>
          <p:nvPicPr>
            <p:cNvPr id="7" name="Picture 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916E5F35-BED3-4C10-AFDB-68943B7B7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771" y="1736701"/>
              <a:ext cx="5274231" cy="457751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2D53-E80E-40A9-9762-259FEF3DD85A}"/>
                </a:ext>
              </a:extLst>
            </p:cNvPr>
            <p:cNvSpPr/>
            <p:nvPr/>
          </p:nvSpPr>
          <p:spPr bwMode="auto">
            <a:xfrm>
              <a:off x="3742166" y="2455230"/>
              <a:ext cx="1439434" cy="1524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C0D72C-26E0-4CE9-8080-11D7139D8BE1}"/>
                </a:ext>
              </a:extLst>
            </p:cNvPr>
            <p:cNvSpPr/>
            <p:nvPr/>
          </p:nvSpPr>
          <p:spPr bwMode="auto">
            <a:xfrm>
              <a:off x="8077200" y="2667000"/>
              <a:ext cx="304800" cy="36576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9BEEEFC-88FE-4961-98D6-F6D7DF03F12F}"/>
              </a:ext>
            </a:extLst>
          </p:cNvPr>
          <p:cNvSpPr/>
          <p:nvPr/>
        </p:nvSpPr>
        <p:spPr>
          <a:xfrm>
            <a:off x="152400" y="5764526"/>
            <a:ext cx="3446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https://data.bls.gov/cgi-bin/surveymost?cu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6343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82000" cy="4956175"/>
          </a:xfrm>
        </p:spPr>
        <p:txBody>
          <a:bodyPr/>
          <a:lstStyle/>
          <a:p>
            <a:pPr marL="461963" indent="-461963">
              <a:spcBef>
                <a:spcPts val="6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Energy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resource project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alternative evaluation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requires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meaningful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co$t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quantification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&amp;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comparison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1146175" lvl="1" indent="-463550">
              <a:spcBef>
                <a:spcPts val="60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fixed costs</a:t>
            </a:r>
          </a:p>
          <a:p>
            <a:pPr marL="1146175" lvl="1" indent="-463550">
              <a:spcBef>
                <a:spcPts val="60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variable costs </a:t>
            </a:r>
          </a:p>
          <a:p>
            <a:pPr marL="461963" indent="-461963">
              <a:spcBef>
                <a:spcPts val="6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Engineering Economics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techniques provide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consistent bases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for analyzing options</a:t>
            </a:r>
          </a:p>
          <a:p>
            <a:pPr marL="1146175" lvl="1" indent="-463550">
              <a:spcBef>
                <a:spcPts val="60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Two (or more) projects  </a:t>
            </a:r>
          </a:p>
          <a:p>
            <a:pPr marL="1146175" lvl="1" indent="-463550">
              <a:spcBef>
                <a:spcPts val="60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Costs with and without a given project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	</a:t>
            </a:r>
          </a:p>
          <a:p>
            <a:pPr marL="1146175" lvl="1" indent="-463550">
              <a:spcBef>
                <a:spcPts val="600"/>
              </a:spcBef>
            </a:pPr>
            <a:r>
              <a:rPr lang="en-US" sz="2200" dirty="0">
                <a:cs typeface="Times New Roman" pitchFamily="18" charset="0"/>
                <a:sym typeface="Symbol" pitchFamily="18" charset="2"/>
              </a:rPr>
              <a:t>Understanding long term costs – many </a:t>
            </a:r>
            <a:r>
              <a:rPr lang="en-US" sz="2200" dirty="0" err="1">
                <a:cs typeface="Times New Roman" pitchFamily="18" charset="0"/>
                <a:sym typeface="Symbol" pitchFamily="18" charset="2"/>
              </a:rPr>
              <a:t>co$t</a:t>
            </a:r>
            <a:r>
              <a:rPr lang="en-US" sz="2200" dirty="0">
                <a:cs typeface="Times New Roman" pitchFamily="18" charset="0"/>
                <a:sym typeface="Symbol" pitchFamily="18" charset="2"/>
              </a:rPr>
              <a:t> centers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Energy Economic Concepts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6"/>
            <a:ext cx="8077200" cy="723900"/>
          </a:xfrm>
        </p:spPr>
        <p:txBody>
          <a:bodyPr/>
          <a:lstStyle/>
          <a:p>
            <a:r>
              <a:rPr lang="en-US" sz="2800" dirty="0"/>
              <a:t>Computing U.S. Average </a:t>
            </a:r>
            <a:r>
              <a:rPr lang="en-US" dirty="0"/>
              <a:t>Inflation Rate 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015" y="990600"/>
            <a:ext cx="8298386" cy="5984875"/>
          </a:xfrm>
          <a:noFill/>
        </p:spPr>
        <p:txBody>
          <a:bodyPr/>
          <a:lstStyle/>
          <a:p>
            <a:pPr marL="461963" indent="-461963">
              <a:lnSpc>
                <a:spcPct val="130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Calculate average inflation rate from 1982 to 2014 </a:t>
            </a:r>
          </a:p>
          <a:p>
            <a:pPr marL="1146175" lvl="1" indent="-463550">
              <a:lnSpc>
                <a:spcPct val="130000"/>
              </a:lnSpc>
              <a:spcBef>
                <a:spcPct val="0"/>
              </a:spcBef>
              <a:tabLst>
                <a:tab pos="2462213" algn="l"/>
                <a:tab pos="5597525" algn="l"/>
              </a:tabLst>
            </a:pPr>
            <a:endParaRPr lang="en-US" sz="2000" dirty="0">
              <a:sym typeface="Symbol" pitchFamily="18" charset="2"/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9572"/>
              </p:ext>
            </p:extLst>
          </p:nvPr>
        </p:nvGraphicFramePr>
        <p:xfrm>
          <a:off x="570174" y="1544383"/>
          <a:ext cx="361156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1" name="Equation" r:id="rId4" imgW="1612800" imgH="406080" progId="Equation.DSMT4">
                  <p:embed/>
                </p:oleObj>
              </mc:Choice>
              <mc:Fallback>
                <p:oleObj name="Equation" r:id="rId4" imgW="1612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74" y="1544383"/>
                        <a:ext cx="361156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63329"/>
              </p:ext>
            </p:extLst>
          </p:nvPr>
        </p:nvGraphicFramePr>
        <p:xfrm>
          <a:off x="385763" y="2541588"/>
          <a:ext cx="3975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62" name="Equation" r:id="rId6" imgW="3974760" imgH="888840" progId="Equation.DSMT4">
                  <p:embed/>
                </p:oleObj>
              </mc:Choice>
              <mc:Fallback>
                <p:oleObj name="Equation" r:id="rId6" imgW="39747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541588"/>
                        <a:ext cx="3975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956407" y="6371922"/>
            <a:ext cx="44117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>
                <a:hlinkClick r:id="rId8"/>
              </a:rPr>
              <a:t>https://qz.com/299915/the-greatest-chart-ever-made-about-us-cpi-inflation/</a:t>
            </a:r>
            <a:r>
              <a:rPr lang="en-US" sz="11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38350" name="Picture 1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00475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DC74BE-B89E-4FF9-ABDA-EC24A72433A2}"/>
              </a:ext>
            </a:extLst>
          </p:cNvPr>
          <p:cNvSpPr/>
          <p:nvPr/>
        </p:nvSpPr>
        <p:spPr>
          <a:xfrm>
            <a:off x="5368192" y="6134754"/>
            <a:ext cx="35552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CPI Methodology Bureau of Labor Statistics </a:t>
            </a:r>
            <a:r>
              <a:rPr lang="en-US" sz="1200" dirty="0">
                <a:hlinkClick r:id="rId10"/>
              </a:rPr>
              <a:t>https://www.bls.gov/cpi/questions-and-answers.htm</a:t>
            </a:r>
            <a:r>
              <a:rPr lang="en-US" sz="1200" dirty="0"/>
              <a:t> </a:t>
            </a:r>
          </a:p>
        </p:txBody>
      </p:sp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9BF86F7D-B25F-467D-9957-4F8551BDDF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05" y="1508534"/>
            <a:ext cx="2600635" cy="47398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31C091-B567-466F-AE6E-F744716405A3}"/>
              </a:ext>
            </a:extLst>
          </p:cNvPr>
          <p:cNvSpPr/>
          <p:nvPr/>
        </p:nvSpPr>
        <p:spPr bwMode="auto">
          <a:xfrm>
            <a:off x="7620000" y="5257800"/>
            <a:ext cx="533400" cy="1524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35D521-B81D-4E58-8E4A-AE7498A266C1}"/>
              </a:ext>
            </a:extLst>
          </p:cNvPr>
          <p:cNvSpPr/>
          <p:nvPr/>
        </p:nvSpPr>
        <p:spPr bwMode="auto">
          <a:xfrm>
            <a:off x="6172200" y="2438399"/>
            <a:ext cx="685800" cy="191621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1235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Inflation (Escalation) Rate</a:t>
            </a:r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>
          <a:xfrm>
            <a:off x="101400" y="1167800"/>
            <a:ext cx="8001000" cy="1471548"/>
          </a:xfrm>
        </p:spPr>
        <p:txBody>
          <a:bodyPr/>
          <a:lstStyle/>
          <a:p>
            <a:r>
              <a:rPr lang="en-US" sz="2400" dirty="0"/>
              <a:t>W/ escalation, </a:t>
            </a:r>
            <a:r>
              <a:rPr lang="en-US" sz="2400" b="1" i="1" dirty="0">
                <a:solidFill>
                  <a:srgbClr val="00B050"/>
                </a:solidFill>
              </a:rPr>
              <a:t>$1 |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aseline="-25000" dirty="0"/>
              <a:t>year 0  </a:t>
            </a:r>
            <a:r>
              <a:rPr lang="en-US" sz="2400" dirty="0"/>
              <a:t>becomes </a:t>
            </a:r>
            <a:r>
              <a:rPr lang="en-US" sz="2400" b="1" i="1" dirty="0">
                <a:solidFill>
                  <a:srgbClr val="00B050"/>
                </a:solidFill>
              </a:rPr>
              <a:t>$(1+ e )|</a:t>
            </a:r>
            <a:r>
              <a:rPr lang="en-US" sz="2400" dirty="0"/>
              <a:t> </a:t>
            </a:r>
            <a:r>
              <a:rPr lang="en-US" sz="2400" baseline="-25000" dirty="0"/>
              <a:t>year 1</a:t>
            </a:r>
            <a:r>
              <a:rPr lang="en-US" sz="2400" dirty="0"/>
              <a:t>, etc.,  so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22482"/>
              </p:ext>
            </p:extLst>
          </p:nvPr>
        </p:nvGraphicFramePr>
        <p:xfrm>
          <a:off x="762000" y="1859711"/>
          <a:ext cx="5462100" cy="74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3" name="Equation" r:id="rId4" imgW="6426000" imgH="876240" progId="Equation.DSMT4">
                  <p:embed/>
                </p:oleObj>
              </mc:Choice>
              <mc:Fallback>
                <p:oleObj name="Equation" r:id="rId4" imgW="642600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59711"/>
                        <a:ext cx="5462100" cy="744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02082"/>
              </p:ext>
            </p:extLst>
          </p:nvPr>
        </p:nvGraphicFramePr>
        <p:xfrm>
          <a:off x="762000" y="2682892"/>
          <a:ext cx="5764428" cy="841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4" name="Equation" r:id="rId6" imgW="6781680" imgH="990360" progId="Equation.DSMT4">
                  <p:embed/>
                </p:oleObj>
              </mc:Choice>
              <mc:Fallback>
                <p:oleObj name="Equation" r:id="rId6" imgW="67816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82892"/>
                        <a:ext cx="5764428" cy="841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10181"/>
              </p:ext>
            </p:extLst>
          </p:nvPr>
        </p:nvGraphicFramePr>
        <p:xfrm>
          <a:off x="3200400" y="4284784"/>
          <a:ext cx="1522044" cy="136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5" name="Equation" r:id="rId8" imgW="1790640" imgH="1600200" progId="Equation.DSMT4">
                  <p:embed/>
                </p:oleObj>
              </mc:Choice>
              <mc:Fallback>
                <p:oleObj name="Equation" r:id="rId8" imgW="179064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84784"/>
                        <a:ext cx="1522044" cy="1360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C28279A-BB73-4611-A1A1-264CFF6CF84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" y="3675558"/>
                <a:ext cx="8001000" cy="585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2500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Tx/>
                </a:pPr>
                <a:r>
                  <a:rPr lang="en-US" kern="0" dirty="0"/>
                  <a:t>Comparing terms to find an equivalent discount rate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kern="0" dirty="0"/>
                  <a:t>: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C28279A-BB73-4611-A1A1-264CFF6CF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675558"/>
                <a:ext cx="8001000" cy="585852"/>
              </a:xfrm>
              <a:prstGeom prst="rect">
                <a:avLst/>
              </a:prstGeom>
              <a:blipFill>
                <a:blip r:embed="rId10"/>
                <a:stretch>
                  <a:fillRect l="-1523" t="-19792"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48886C-A46F-40CC-8BBB-DFD09781F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442365"/>
              </p:ext>
            </p:extLst>
          </p:nvPr>
        </p:nvGraphicFramePr>
        <p:xfrm>
          <a:off x="1512232" y="5925270"/>
          <a:ext cx="5559408" cy="79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6" name="Equation" r:id="rId11" imgW="6540480" imgH="939600" progId="Equation.DSMT4">
                  <p:embed/>
                </p:oleObj>
              </mc:Choice>
              <mc:Fallback>
                <p:oleObj name="Equation" r:id="rId11" imgW="6540480" imgH="939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42E1CD3-B91D-4FF9-BB5E-0939CD3B5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2232" y="5925270"/>
                        <a:ext cx="5559408" cy="798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D415F7-21BB-4951-935C-9DD107F65548}"/>
              </a:ext>
            </a:extLst>
          </p:cNvPr>
          <p:cNvSpPr txBox="1"/>
          <p:nvPr/>
        </p:nvSpPr>
        <p:spPr>
          <a:xfrm>
            <a:off x="5562600" y="4909201"/>
            <a:ext cx="26922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Can be used in all </a:t>
            </a:r>
            <a:r>
              <a:rPr lang="en-US" sz="2000" i="1" dirty="0">
                <a:solidFill>
                  <a:srgbClr val="0000FF"/>
                </a:solidFill>
              </a:rPr>
              <a:t>PVF</a:t>
            </a:r>
            <a:r>
              <a:rPr lang="en-US" sz="2000" dirty="0">
                <a:solidFill>
                  <a:srgbClr val="0000FF"/>
                </a:solidFill>
              </a:rPr>
              <a:t> relations developed</a:t>
            </a:r>
          </a:p>
        </p:txBody>
      </p:sp>
    </p:spTree>
    <p:extLst>
      <p:ext uri="{BB962C8B-B14F-4D97-AF65-F5344CB8AC3E}">
        <p14:creationId xmlns:p14="http://schemas.microsoft.com/office/powerpoint/2010/main" val="1709350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68580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http://www.investopedia.com/terms/t/timevalueofmoney.asp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81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TIME!</a:t>
            </a:r>
          </a:p>
        </p:txBody>
      </p:sp>
    </p:spTree>
    <p:extLst>
      <p:ext uri="{BB962C8B-B14F-4D97-AF65-F5344CB8AC3E}">
        <p14:creationId xmlns:p14="http://schemas.microsoft.com/office/powerpoint/2010/main" val="3818975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8906" y="2921951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http://www.investopedia.com/terms/c/cashflow.asp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81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TIME!</a:t>
            </a:r>
          </a:p>
        </p:txBody>
      </p:sp>
    </p:spTree>
    <p:extLst>
      <p:ext uri="{BB962C8B-B14F-4D97-AF65-F5344CB8AC3E}">
        <p14:creationId xmlns:p14="http://schemas.microsoft.com/office/powerpoint/2010/main" val="959700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95194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http://www.investopedia.com/terms/d/discountrate.asp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381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TIME!</a:t>
            </a:r>
          </a:p>
        </p:txBody>
      </p:sp>
    </p:spTree>
    <p:extLst>
      <p:ext uri="{BB962C8B-B14F-4D97-AF65-F5344CB8AC3E}">
        <p14:creationId xmlns:p14="http://schemas.microsoft.com/office/powerpoint/2010/main" val="2621474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514600" y="1676400"/>
            <a:ext cx="68580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282958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http://www.investopedia.com/terms/i/irr.asp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Internal Rate of Return</a:t>
            </a:r>
          </a:p>
        </p:txBody>
      </p:sp>
    </p:spTree>
    <p:extLst>
      <p:ext uri="{BB962C8B-B14F-4D97-AF65-F5344CB8AC3E}">
        <p14:creationId xmlns:p14="http://schemas.microsoft.com/office/powerpoint/2010/main" val="1525276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2514600" y="1676400"/>
            <a:ext cx="68580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66800" y="2951947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http://www.investopedia.com/terms/i/inflation.asp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98083-05EB-4819-A6CD-DF74CFA01A35}"/>
              </a:ext>
            </a:extLst>
          </p:cNvPr>
          <p:cNvSpPr txBox="1"/>
          <p:nvPr/>
        </p:nvSpPr>
        <p:spPr>
          <a:xfrm>
            <a:off x="609600" y="2286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339244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153400" cy="5105400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Basic notion: 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$1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today does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not have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same value as a 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$1 one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year from today</a:t>
            </a:r>
          </a:p>
          <a:p>
            <a:pPr marL="628650" lvl="1">
              <a:spcBef>
                <a:spcPts val="600"/>
              </a:spcBef>
              <a:defRPr/>
            </a:pPr>
            <a:r>
              <a:rPr lang="en-US" sz="2200" dirty="0"/>
              <a:t>Would you rather have $10 now or $50 in five years?</a:t>
            </a:r>
          </a:p>
          <a:p>
            <a:pPr marL="628650" lvl="1">
              <a:spcBef>
                <a:spcPts val="600"/>
              </a:spcBef>
              <a:defRPr/>
            </a:pPr>
            <a:r>
              <a:rPr lang="en-US" sz="2200" dirty="0"/>
              <a:t>What would a $50,000 purchase you’ll make in 10 years be worth today?</a:t>
            </a:r>
          </a:p>
          <a:p>
            <a:pPr>
              <a:defRPr/>
            </a:pPr>
            <a:endParaRPr lang="en-US" sz="2400" dirty="0"/>
          </a:p>
          <a:p>
            <a:pPr marL="461963" indent="-461963">
              <a:spcBef>
                <a:spcPts val="600"/>
              </a:spcBef>
              <a:defRPr/>
            </a:pPr>
            <a:r>
              <a:rPr lang="en-US" sz="2400" dirty="0">
                <a:cs typeface="Times New Roman" pitchFamily="18" charset="0"/>
                <a:sym typeface="Symbol" pitchFamily="18" charset="2"/>
              </a:rPr>
              <a:t>We will use the convention that payments occur at the		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400" b="1" dirty="0">
                <a:cs typeface="Times New Roman" pitchFamily="18" charset="0"/>
                <a:sym typeface="Symbol" pitchFamily="18" charset="2"/>
              </a:rPr>
              <a:t>nd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400" b="1" dirty="0">
                <a:cs typeface="Times New Roman" pitchFamily="18" charset="0"/>
                <a:sym typeface="Symbol" pitchFamily="18" charset="2"/>
              </a:rPr>
              <a:t>f 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400" b="1" dirty="0">
                <a:cs typeface="Times New Roman" pitchFamily="18" charset="0"/>
                <a:sym typeface="Symbol" pitchFamily="18" charset="2"/>
              </a:rPr>
              <a:t>eriod</a:t>
            </a:r>
            <a:r>
              <a:rPr lang="en-US" sz="24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 err="1">
                <a:cs typeface="Times New Roman" pitchFamily="18" charset="0"/>
                <a:sym typeface="Symbol" pitchFamily="18" charset="2"/>
              </a:rPr>
              <a:t>e.o.p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Time Value of Money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870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3733800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</a:rPr>
              <a:t>Principle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(P) </a:t>
            </a:r>
            <a:r>
              <a:rPr lang="en-US" sz="2400" dirty="0"/>
              <a:t>– the initial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b="1" dirty="0">
                <a:solidFill>
                  <a:srgbClr val="0000FF"/>
                </a:solidFill>
              </a:rPr>
              <a:t> amount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Interest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(</a:t>
            </a:r>
            <a:r>
              <a:rPr lang="en-US" sz="2400" b="1" i="1" dirty="0" err="1">
                <a:solidFill>
                  <a:srgbClr val="C00000"/>
                </a:solidFill>
              </a:rPr>
              <a:t>i</a:t>
            </a:r>
            <a:r>
              <a:rPr lang="en-US" sz="2400" b="1" i="1" dirty="0">
                <a:solidFill>
                  <a:srgbClr val="C00000"/>
                </a:solidFill>
              </a:rPr>
              <a:t>) </a:t>
            </a:r>
            <a:r>
              <a:rPr lang="en-US" sz="2400" dirty="0"/>
              <a:t>– </a:t>
            </a:r>
            <a:r>
              <a:rPr lang="en-US" sz="2400" b="1" dirty="0">
                <a:solidFill>
                  <a:srgbClr val="0000FF"/>
                </a:solidFill>
              </a:rPr>
              <a:t>money’s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productivity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over time</a:t>
            </a:r>
            <a:r>
              <a:rPr lang="en-US" sz="2400" dirty="0"/>
              <a:t>, today’s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dirty="0"/>
              <a:t> vs. future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dirty="0"/>
              <a:t> </a:t>
            </a:r>
          </a:p>
          <a:p>
            <a:pPr marL="515938" lvl="1"/>
            <a:r>
              <a:rPr lang="en-US" sz="2000" b="1" dirty="0"/>
              <a:t>Simple interest</a:t>
            </a:r>
            <a:r>
              <a:rPr lang="en-US" sz="2000" dirty="0"/>
              <a:t> –</a:t>
            </a:r>
            <a:r>
              <a:rPr lang="en-US" sz="2000" b="1" dirty="0">
                <a:solidFill>
                  <a:srgbClr val="0000FF"/>
                </a:solidFill>
              </a:rPr>
              <a:t>interest</a:t>
            </a:r>
            <a:r>
              <a:rPr lang="en-US" sz="2000" dirty="0"/>
              <a:t> is </a:t>
            </a:r>
            <a:r>
              <a:rPr lang="en-US" sz="2000" b="1" dirty="0">
                <a:solidFill>
                  <a:srgbClr val="0000FF"/>
                </a:solidFill>
              </a:rPr>
              <a:t>only paid </a:t>
            </a:r>
            <a:r>
              <a:rPr lang="en-US" sz="2000" dirty="0"/>
              <a:t>on the </a:t>
            </a:r>
            <a:r>
              <a:rPr lang="en-US" sz="2000" b="1" dirty="0">
                <a:solidFill>
                  <a:srgbClr val="0000FF"/>
                </a:solidFill>
              </a:rPr>
              <a:t>principle</a:t>
            </a:r>
            <a:r>
              <a:rPr lang="en-US" sz="2000" dirty="0"/>
              <a:t> amount</a:t>
            </a:r>
          </a:p>
          <a:p>
            <a:pPr marL="515938" lvl="1"/>
            <a:r>
              <a:rPr lang="en-US" sz="2000" b="1" dirty="0"/>
              <a:t>Compounded interest – </a:t>
            </a:r>
            <a:r>
              <a:rPr lang="en-US" sz="2000" dirty="0"/>
              <a:t>(what we consider) </a:t>
            </a:r>
          </a:p>
          <a:p>
            <a:pPr marL="858838" lvl="2"/>
            <a:r>
              <a:rPr lang="en-US" dirty="0"/>
              <a:t>interest is paid on (interest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$</a:t>
            </a:r>
            <a:r>
              <a:rPr lang="en-US" dirty="0"/>
              <a:t> + principle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$</a:t>
            </a:r>
            <a:r>
              <a:rPr lang="en-US" dirty="0"/>
              <a:t>) at specified intervals</a:t>
            </a:r>
          </a:p>
          <a:p>
            <a:pPr marL="458788" lvl="1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$</a:t>
            </a:r>
            <a:r>
              <a:rPr lang="en-US" b="1" dirty="0">
                <a:solidFill>
                  <a:srgbClr val="0000FF"/>
                </a:solidFill>
              </a:rPr>
              <a:t>’s grow faster </a:t>
            </a:r>
            <a:r>
              <a:rPr lang="en-US" dirty="0"/>
              <a:t>w/ </a:t>
            </a:r>
            <a:r>
              <a:rPr lang="en-US" b="1" dirty="0">
                <a:solidFill>
                  <a:srgbClr val="0000FF"/>
                </a:solidFill>
              </a:rPr>
              <a:t>compounded interest</a:t>
            </a:r>
            <a:r>
              <a:rPr lang="en-US" dirty="0"/>
              <a:t>, especially as </a:t>
            </a:r>
          </a:p>
          <a:p>
            <a:pPr marL="973138" lvl="2" indent="-342900">
              <a:buFont typeface="Wingdings" panose="05000000000000000000" pitchFamily="2" charset="2"/>
              <a:buChar char="Ø"/>
            </a:pPr>
            <a:r>
              <a:rPr lang="en-US" b="1" i="1" dirty="0" err="1">
                <a:solidFill>
                  <a:srgbClr val="C00000"/>
                </a:solidFill>
              </a:rPr>
              <a:t>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, </a:t>
            </a:r>
          </a:p>
          <a:p>
            <a:pPr marL="973138" lvl="2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compounding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frequency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dirty="0"/>
              <a:t>,  </a:t>
            </a:r>
          </a:p>
          <a:p>
            <a:pPr marL="973138" lvl="2" indent="-342900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C00000"/>
                </a:solidFill>
              </a:rPr>
              <a:t>payment #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217276" y="5257800"/>
            <a:ext cx="254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61963" indent="-461963">
              <a:spcBef>
                <a:spcPts val="600"/>
              </a:spcBef>
            </a:pPr>
            <a:r>
              <a:rPr lang="en-US" b="1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  =  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principal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164724" y="5760654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 =   </a:t>
            </a:r>
            <a:r>
              <a:rPr lang="en-US" i="1" dirty="0">
                <a:cs typeface="Times New Roman" pitchFamily="18" charset="0"/>
                <a:sym typeface="Symbol" pitchFamily="18" charset="2"/>
              </a:rPr>
              <a:t>interest rate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 Value of Money – Principle </a:t>
            </a:r>
            <a:r>
              <a:rPr lang="en-US" sz="2800" i="1" dirty="0"/>
              <a:t>and</a:t>
            </a:r>
            <a:r>
              <a:rPr lang="en-US" sz="2800" dirty="0"/>
              <a:t> Interest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76065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EXAMPLE!</a:t>
            </a:r>
          </a:p>
        </p:txBody>
      </p:sp>
    </p:spTree>
    <p:extLst>
      <p:ext uri="{BB962C8B-B14F-4D97-AF65-F5344CB8AC3E}">
        <p14:creationId xmlns:p14="http://schemas.microsoft.com/office/powerpoint/2010/main" val="132740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Interest Rate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 &gt; 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267200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‘+’</a:t>
            </a:r>
            <a:r>
              <a:rPr lang="en-US" sz="2400" b="1" i="1" dirty="0" err="1">
                <a:solidFill>
                  <a:srgbClr val="0000FF"/>
                </a:solidFill>
                <a:cs typeface="Calibri" panose="020F0502020204030204" pitchFamily="34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b="1" dirty="0">
                <a:solidFill>
                  <a:srgbClr val="0000FF"/>
                </a:solidFill>
              </a:rPr>
              <a:t>1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rgbClr val="0000FF"/>
                </a:solidFill>
              </a:rPr>
              <a:t>10 years </a:t>
            </a:r>
            <a:r>
              <a:rPr lang="en-US" sz="2400" dirty="0"/>
              <a:t>has </a:t>
            </a:r>
            <a:r>
              <a:rPr lang="en-US" sz="2400" b="1" dirty="0"/>
              <a:t>less value </a:t>
            </a:r>
            <a:r>
              <a:rPr lang="en-US" sz="2400" dirty="0"/>
              <a:t>than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b="1" dirty="0">
                <a:solidFill>
                  <a:srgbClr val="0000FF"/>
                </a:solidFill>
              </a:rPr>
              <a:t>1 today </a:t>
            </a:r>
          </a:p>
          <a:p>
            <a:r>
              <a:rPr lang="en-US" sz="2400" dirty="0"/>
              <a:t>The assumption is that </a:t>
            </a:r>
            <a:r>
              <a:rPr lang="en-US" sz="2400" b="1" dirty="0">
                <a:solidFill>
                  <a:srgbClr val="C00000"/>
                </a:solidFill>
              </a:rPr>
              <a:t>over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10 years</a:t>
            </a:r>
            <a:r>
              <a:rPr lang="en-US" sz="2400" dirty="0"/>
              <a:t>, you can </a:t>
            </a:r>
            <a:r>
              <a:rPr lang="en-US" sz="2400" b="1" dirty="0">
                <a:solidFill>
                  <a:srgbClr val="C00000"/>
                </a:solidFill>
              </a:rPr>
              <a:t>use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b="1" dirty="0">
                <a:solidFill>
                  <a:srgbClr val="0000FF"/>
                </a:solidFill>
              </a:rPr>
              <a:t>1 </a:t>
            </a:r>
            <a:r>
              <a:rPr lang="en-US" sz="2400" dirty="0"/>
              <a:t>to make more money</a:t>
            </a:r>
          </a:p>
          <a:p>
            <a:r>
              <a:rPr lang="en-US" sz="2400" dirty="0"/>
              <a:t>Worst case – put your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b="1" dirty="0">
                <a:solidFill>
                  <a:srgbClr val="0000FF"/>
                </a:solidFill>
              </a:rPr>
              <a:t>1 </a:t>
            </a:r>
            <a:r>
              <a:rPr lang="en-US" sz="2400" dirty="0"/>
              <a:t>under you mattress</a:t>
            </a:r>
          </a:p>
          <a:p>
            <a:r>
              <a:rPr lang="en-US" sz="2400" dirty="0"/>
              <a:t>A bit better – put your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400" b="1" dirty="0">
                <a:solidFill>
                  <a:srgbClr val="0000FF"/>
                </a:solidFill>
              </a:rPr>
              <a:t>1 </a:t>
            </a:r>
            <a:r>
              <a:rPr lang="en-US" sz="2400" dirty="0"/>
              <a:t>in the bank and earn interest </a:t>
            </a:r>
            <a:r>
              <a:rPr lang="en-US" sz="2400" b="1" dirty="0">
                <a:solidFill>
                  <a:srgbClr val="0000FF"/>
                </a:solidFill>
              </a:rPr>
              <a:t>(&lt;&lt; 1%)</a:t>
            </a:r>
          </a:p>
          <a:p>
            <a:r>
              <a:rPr lang="en-US" sz="2400" dirty="0"/>
              <a:t>Better yet – invest in a project with higher potential return</a:t>
            </a:r>
          </a:p>
          <a:p>
            <a:r>
              <a:rPr lang="en-US" sz="2400" dirty="0"/>
              <a:t>Hence,  </a:t>
            </a:r>
            <a:r>
              <a:rPr lang="en-US" sz="2400" b="1" i="1" dirty="0" err="1">
                <a:solidFill>
                  <a:srgbClr val="0000FF"/>
                </a:solidFill>
              </a:rPr>
              <a:t>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cs typeface="Calibri"/>
              </a:rPr>
              <a:t>&gt; 0 </a:t>
            </a:r>
            <a:r>
              <a:rPr lang="en-US" sz="2400" b="1" dirty="0">
                <a:solidFill>
                  <a:srgbClr val="C00000"/>
                </a:solidFill>
                <a:latin typeface="Calibri"/>
                <a:cs typeface="Calibri"/>
              </a:rPr>
              <a:t>→ </a:t>
            </a:r>
            <a:r>
              <a:rPr lang="en-US" sz="2400" dirty="0">
                <a:cs typeface="Calibri"/>
              </a:rPr>
              <a:t>Future value &gt; Present value ….. </a:t>
            </a:r>
            <a:r>
              <a:rPr lang="en-US" sz="2400" b="1" dirty="0">
                <a:solidFill>
                  <a:srgbClr val="C00000"/>
                </a:solidFill>
                <a:cs typeface="Calibri"/>
              </a:rPr>
              <a:t>(F &gt; P)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5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"/>
            <a:ext cx="9101138" cy="957263"/>
          </a:xfrm>
        </p:spPr>
        <p:txBody>
          <a:bodyPr/>
          <a:lstStyle/>
          <a:p>
            <a:r>
              <a:rPr lang="en-US" sz="2800" dirty="0"/>
              <a:t>Compound Interest</a:t>
            </a:r>
          </a:p>
        </p:txBody>
      </p:sp>
      <p:graphicFrame>
        <p:nvGraphicFramePr>
          <p:cNvPr id="837944" name="Group 3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9460450"/>
              </p:ext>
            </p:extLst>
          </p:nvPr>
        </p:nvGraphicFramePr>
        <p:xfrm>
          <a:off x="261938" y="1241425"/>
          <a:ext cx="8715375" cy="4583185"/>
        </p:xfrm>
        <a:graphic>
          <a:graphicData uri="http://schemas.openxmlformats.org/drawingml/2006/table">
            <a:tbl>
              <a:tblPr/>
              <a:tblGrid>
                <a:gridCol w="140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e.o.p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amount owed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interest for              next period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amount owed for next period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Pi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 + Pi  = 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  = 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 = 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 = 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 =  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0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+i</a:t>
                      </a:r>
                      <a:r>
                        <a:rPr kumimoji="0" lang="en-US" sz="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122" name="Object 103"/>
          <p:cNvGraphicFramePr>
            <a:graphicFrameLocks noChangeAspect="1"/>
          </p:cNvGraphicFramePr>
          <p:nvPr/>
        </p:nvGraphicFramePr>
        <p:xfrm>
          <a:off x="855663" y="4222750"/>
          <a:ext cx="1857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8" name="Equation" r:id="rId4" imgW="75960" imgH="177480" progId="Equation.DSMT4">
                  <p:embed/>
                </p:oleObj>
              </mc:Choice>
              <mc:Fallback>
                <p:oleObj name="Equation" r:id="rId4" imgW="75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222750"/>
                        <a:ext cx="1857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52"/>
          <p:cNvGraphicFramePr>
            <a:graphicFrameLocks noChangeAspect="1"/>
          </p:cNvGraphicFramePr>
          <p:nvPr/>
        </p:nvGraphicFramePr>
        <p:xfrm>
          <a:off x="2471738" y="4241800"/>
          <a:ext cx="1857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9" name="Equation" r:id="rId6" imgW="75960" imgH="177480" progId="Equation.DSMT4">
                  <p:embed/>
                </p:oleObj>
              </mc:Choice>
              <mc:Fallback>
                <p:oleObj name="Equation" r:id="rId6" imgW="75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4241800"/>
                        <a:ext cx="18573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2" name="Text Box 155"/>
          <p:cNvSpPr txBox="1">
            <a:spLocks noChangeArrowheads="1"/>
          </p:cNvSpPr>
          <p:nvPr/>
        </p:nvSpPr>
        <p:spPr bwMode="auto">
          <a:xfrm>
            <a:off x="119676" y="6066437"/>
            <a:ext cx="8972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The value in the last column for the </a:t>
            </a:r>
            <a:r>
              <a:rPr lang="en-US" sz="2000" i="1" dirty="0" err="1"/>
              <a:t>e.o.p</a:t>
            </a:r>
            <a:r>
              <a:rPr lang="en-US" sz="2000" i="1" dirty="0"/>
              <a:t>.</a:t>
            </a:r>
            <a:r>
              <a:rPr lang="en-US" sz="2000" dirty="0"/>
              <a:t> (</a:t>
            </a:r>
            <a:r>
              <a:rPr lang="en-US" sz="2000" i="1" dirty="0"/>
              <a:t>k</a:t>
            </a:r>
            <a:r>
              <a:rPr lang="en-US" sz="2000" dirty="0"/>
              <a:t>-1) provides the value in the first column for the </a:t>
            </a:r>
            <a:r>
              <a:rPr lang="en-US" sz="2000" i="1" dirty="0" err="1"/>
              <a:t>e.o.p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i="1" dirty="0"/>
              <a:t>k </a:t>
            </a:r>
            <a:r>
              <a:rPr lang="en-US" sz="2000" dirty="0"/>
              <a:t>(</a:t>
            </a:r>
            <a:r>
              <a:rPr lang="en-US" sz="2000" i="1" dirty="0" err="1"/>
              <a:t>e.o.p</a:t>
            </a:r>
            <a:r>
              <a:rPr lang="en-US" sz="2000" i="1" dirty="0"/>
              <a:t>. – end of period</a:t>
            </a:r>
            <a:r>
              <a:rPr lang="en-US" sz="20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165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Terminology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458200" cy="5029200"/>
          </a:xfrm>
          <a:noFill/>
        </p:spPr>
        <p:txBody>
          <a:bodyPr/>
          <a:lstStyle/>
          <a:p>
            <a:pPr marL="285750" indent="-285750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(1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sz="2400" b="1" i="1" baseline="30000" dirty="0">
                <a:solidFill>
                  <a:srgbClr val="0000FF"/>
                </a:solidFill>
                <a:sym typeface="Symbol" pitchFamily="18" charset="2"/>
              </a:rPr>
              <a:t>n   </a:t>
            </a:r>
            <a:r>
              <a:rPr lang="en-US" sz="2400" dirty="0">
                <a:sym typeface="Symbol" pitchFamily="18" charset="2"/>
              </a:rPr>
              <a:t>is the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single payment compound amount factor</a:t>
            </a:r>
          </a:p>
          <a:p>
            <a:pPr marL="285750" indent="-285750">
              <a:spcBef>
                <a:spcPts val="600"/>
              </a:spcBef>
              <a:tabLst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We define</a:t>
            </a:r>
          </a:p>
          <a:p>
            <a:pPr marL="285750" indent="-285750">
              <a:spcBef>
                <a:spcPts val="600"/>
              </a:spcBef>
              <a:tabLst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None/>
              <a:tabLst>
                <a:tab pos="684213" algn="l"/>
                <a:tab pos="2462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		and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None/>
              <a:tabLst>
                <a:tab pos="684213" algn="l"/>
                <a:tab pos="2462213" algn="l"/>
                <a:tab pos="5597525" algn="l"/>
              </a:tabLst>
            </a:pPr>
            <a:endParaRPr lang="en-US" sz="2400" dirty="0">
              <a:sym typeface="Symbol" pitchFamily="18" charset="2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None/>
              <a:tabLst>
                <a:tab pos="684213" algn="l"/>
                <a:tab pos="5597525" algn="l"/>
              </a:tabLst>
            </a:pPr>
            <a:r>
              <a:rPr lang="en-US" sz="2400" dirty="0">
                <a:sym typeface="Symbol" pitchFamily="18" charset="2"/>
              </a:rPr>
              <a:t>		is the 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single payment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Present Value Factor (PVF)</a:t>
            </a:r>
          </a:p>
          <a:p>
            <a:pPr marL="285750" indent="-285750"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en-US" sz="2400" dirty="0">
                <a:sym typeface="Symbol" pitchFamily="18" charset="2"/>
              </a:rPr>
              <a:t> is the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future worth</a:t>
            </a:r>
            <a:r>
              <a:rPr lang="en-US" sz="2400" dirty="0">
                <a:sym typeface="Symbol" pitchFamily="18" charset="2"/>
              </a:rPr>
              <a:t>; </a:t>
            </a:r>
          </a:p>
          <a:p>
            <a:pPr marL="285750" indent="-285750">
              <a:spcBef>
                <a:spcPts val="1200"/>
              </a:spcBef>
              <a:tabLst>
                <a:tab pos="2462213" algn="l"/>
                <a:tab pos="5597525" algn="l"/>
              </a:tabLst>
            </a:pP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sz="2400" dirty="0">
                <a:sym typeface="Symbol" pitchFamily="18" charset="2"/>
              </a:rPr>
              <a:t> is the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present value (</a:t>
            </a:r>
            <a:r>
              <a:rPr lang="en-US" sz="2400" dirty="0">
                <a:sym typeface="Symbol" pitchFamily="18" charset="2"/>
              </a:rPr>
              <a:t>or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present worth) </a:t>
            </a:r>
            <a:r>
              <a:rPr lang="en-US" sz="2400" dirty="0">
                <a:sym typeface="Symbol" pitchFamily="18" charset="2"/>
              </a:rPr>
              <a:t>@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interest rate </a:t>
            </a:r>
            <a:r>
              <a:rPr lang="en-US" sz="2400" b="1" i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of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future sum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F</a:t>
            </a:r>
            <a:endParaRPr lang="en-US" sz="2400" b="1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38618"/>
              </p:ext>
            </p:extLst>
          </p:nvPr>
        </p:nvGraphicFramePr>
        <p:xfrm>
          <a:off x="2716212" y="2016501"/>
          <a:ext cx="1931988" cy="62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2" name="Equation" r:id="rId4" imgW="863280" imgH="279360" progId="Equation.DSMT4">
                  <p:embed/>
                </p:oleObj>
              </mc:Choice>
              <mc:Fallback>
                <p:oleObj name="Equation" r:id="rId4" imgW="863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2" y="2016501"/>
                        <a:ext cx="1931988" cy="629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0686"/>
              </p:ext>
            </p:extLst>
          </p:nvPr>
        </p:nvGraphicFramePr>
        <p:xfrm>
          <a:off x="2590799" y="2803715"/>
          <a:ext cx="2161159" cy="62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3" name="Equation" r:id="rId6" imgW="965160" imgH="279360" progId="Equation.DSMT4">
                  <p:embed/>
                </p:oleObj>
              </mc:Choice>
              <mc:Fallback>
                <p:oleObj name="Equation" r:id="rId6" imgW="965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799" y="2803715"/>
                        <a:ext cx="2161159" cy="629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13564"/>
              </p:ext>
            </p:extLst>
          </p:nvPr>
        </p:nvGraphicFramePr>
        <p:xfrm>
          <a:off x="1524000" y="5562600"/>
          <a:ext cx="18240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4" name="Equation" r:id="rId8" imgW="977760" imgH="279360" progId="Equation.DSMT4">
                  <p:embed/>
                </p:oleObj>
              </mc:Choice>
              <mc:Fallback>
                <p:oleObj name="Equation" r:id="rId8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18240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70827"/>
              </p:ext>
            </p:extLst>
          </p:nvPr>
        </p:nvGraphicFramePr>
        <p:xfrm>
          <a:off x="4495800" y="5562600"/>
          <a:ext cx="19431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5" name="Equation" r:id="rId10" imgW="1041120" imgH="279360" progId="Equation.DSMT4">
                  <p:embed/>
                </p:oleObj>
              </mc:Choice>
              <mc:Fallback>
                <p:oleObj name="Equation" r:id="rId10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19431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57600" y="556260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158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11728</TotalTime>
  <Words>2068</Words>
  <Application>Microsoft Office PowerPoint</Application>
  <PresentationFormat>On-screen Show (4:3)</PresentationFormat>
  <Paragraphs>403</Paragraphs>
  <Slides>46</Slides>
  <Notes>36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Equation</vt:lpstr>
      <vt:lpstr>MathType 6.0 Equation</vt:lpstr>
      <vt:lpstr>ECE 333  Green Energy Systems</vt:lpstr>
      <vt:lpstr>Announcements</vt:lpstr>
      <vt:lpstr>Energy Economic Concepts </vt:lpstr>
      <vt:lpstr>Energy Economic Concepts </vt:lpstr>
      <vt:lpstr>Time Value of Money</vt:lpstr>
      <vt:lpstr>Time Value of Money – Principle and Interest</vt:lpstr>
      <vt:lpstr>Positive Interest Rate (i &gt; 0)</vt:lpstr>
      <vt:lpstr>Compound Interest</vt:lpstr>
      <vt:lpstr>Terminology</vt:lpstr>
      <vt:lpstr>Cash Flows</vt:lpstr>
      <vt:lpstr>Cash Flows Diagrams - Overview</vt:lpstr>
      <vt:lpstr>Discount Rate</vt:lpstr>
      <vt:lpstr>Discount Rate</vt:lpstr>
      <vt:lpstr>Equivalence</vt:lpstr>
      <vt:lpstr>Equivalence</vt:lpstr>
      <vt:lpstr>Equivalence</vt:lpstr>
      <vt:lpstr>Equivalence Example 1</vt:lpstr>
      <vt:lpstr>Equivalence Example 1 (cont.)</vt:lpstr>
      <vt:lpstr>Present and Future Value Example</vt:lpstr>
      <vt:lpstr>Present and Future Value Example (cont.)</vt:lpstr>
      <vt:lpstr>Present and Future Value Example (cont.)</vt:lpstr>
      <vt:lpstr>PowerPoint Presentation</vt:lpstr>
      <vt:lpstr>Annual Payments Example</vt:lpstr>
      <vt:lpstr>Cash Flows (cont.)</vt:lpstr>
      <vt:lpstr>Annualized Investment</vt:lpstr>
      <vt:lpstr>Mortgage payment example </vt:lpstr>
      <vt:lpstr>Equivalence – Common Conversion Factors</vt:lpstr>
      <vt:lpstr>Infinite Horizon Cash-Flow Sets</vt:lpstr>
      <vt:lpstr>Internal Rate of Return  </vt:lpstr>
      <vt:lpstr>Internal Rate of Return</vt:lpstr>
      <vt:lpstr>Internal Rate of Return Example</vt:lpstr>
      <vt:lpstr>Internal Rate of Return</vt:lpstr>
      <vt:lpstr>Internal Rate of Return</vt:lpstr>
      <vt:lpstr>To Buy or NOT to Buy the Efficient Refrigerator ??</vt:lpstr>
      <vt:lpstr>Efficient Refrigerator Example (cont.)</vt:lpstr>
      <vt:lpstr>Efficient Refrigerator Example (cont.)</vt:lpstr>
      <vt:lpstr>Impacts of Inflation</vt:lpstr>
      <vt:lpstr>US Inflation Over Last 350 Years </vt:lpstr>
      <vt:lpstr>Computing U.S. Average Inflation Rate (e)</vt:lpstr>
      <vt:lpstr>Computing U.S. Average Inflation Rate (e)</vt:lpstr>
      <vt:lpstr>Inflation (Escalation) Rate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668</cp:revision>
  <dcterms:created xsi:type="dcterms:W3CDTF">2000-05-11T14:27:08Z</dcterms:created>
  <dcterms:modified xsi:type="dcterms:W3CDTF">2018-03-08T00:01:26Z</dcterms:modified>
</cp:coreProperties>
</file>